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2" r:id="rId6"/>
    <p:sldMasterId id="2147483668" r:id="rId7"/>
    <p:sldMasterId id="2147483673" r:id="rId8"/>
  </p:sldMasterIdLst>
  <p:notesMasterIdLst>
    <p:notesMasterId r:id="rId52"/>
  </p:notesMasterIdLst>
  <p:sldIdLst>
    <p:sldId id="286" r:id="rId9"/>
    <p:sldId id="285" r:id="rId10"/>
    <p:sldId id="480" r:id="rId11"/>
    <p:sldId id="481" r:id="rId12"/>
    <p:sldId id="482" r:id="rId13"/>
    <p:sldId id="256" r:id="rId14"/>
    <p:sldId id="257" r:id="rId15"/>
    <p:sldId id="258" r:id="rId16"/>
    <p:sldId id="260" r:id="rId17"/>
    <p:sldId id="271" r:id="rId18"/>
    <p:sldId id="264" r:id="rId19"/>
    <p:sldId id="269" r:id="rId20"/>
    <p:sldId id="359" r:id="rId21"/>
    <p:sldId id="333" r:id="rId22"/>
    <p:sldId id="362" r:id="rId23"/>
    <p:sldId id="275" r:id="rId24"/>
    <p:sldId id="367" r:id="rId25"/>
    <p:sldId id="276" r:id="rId26"/>
    <p:sldId id="368" r:id="rId27"/>
    <p:sldId id="436" r:id="rId28"/>
    <p:sldId id="469" r:id="rId29"/>
    <p:sldId id="470" r:id="rId30"/>
    <p:sldId id="472" r:id="rId31"/>
    <p:sldId id="471" r:id="rId32"/>
    <p:sldId id="473" r:id="rId33"/>
    <p:sldId id="474" r:id="rId34"/>
    <p:sldId id="475" r:id="rId35"/>
    <p:sldId id="476" r:id="rId36"/>
    <p:sldId id="290" r:id="rId37"/>
    <p:sldId id="477" r:id="rId38"/>
    <p:sldId id="478" r:id="rId39"/>
    <p:sldId id="263" r:id="rId40"/>
    <p:sldId id="273" r:id="rId41"/>
    <p:sldId id="279" r:id="rId42"/>
    <p:sldId id="280" r:id="rId43"/>
    <p:sldId id="281" r:id="rId44"/>
    <p:sldId id="282" r:id="rId45"/>
    <p:sldId id="283" r:id="rId46"/>
    <p:sldId id="284" r:id="rId47"/>
    <p:sldId id="479" r:id="rId48"/>
    <p:sldId id="483" r:id="rId49"/>
    <p:sldId id="484" r:id="rId50"/>
    <p:sldId id="287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1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BEF385-3266-47C8-9AC6-75B9FC705140}" type="doc">
      <dgm:prSet loTypeId="urn:microsoft.com/office/officeart/2005/8/layout/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9D1C5F6-CB82-4B92-9367-E60D38CFBC7C}">
      <dgm:prSet phldrT="[Text]" custT="1"/>
      <dgm:spPr/>
      <dgm:t>
        <a:bodyPr/>
        <a:lstStyle/>
        <a:p>
          <a:r>
            <a:rPr lang="en-US" sz="1800" dirty="0"/>
            <a:t>Promising</a:t>
          </a:r>
        </a:p>
      </dgm:t>
    </dgm:pt>
    <dgm:pt modelId="{BAEE7B3B-F4FB-4653-B333-1A5B00114760}" type="parTrans" cxnId="{A4A560B3-4D47-42D7-952C-535A1A5C717B}">
      <dgm:prSet/>
      <dgm:spPr/>
      <dgm:t>
        <a:bodyPr/>
        <a:lstStyle/>
        <a:p>
          <a:endParaRPr lang="en-US"/>
        </a:p>
      </dgm:t>
    </dgm:pt>
    <dgm:pt modelId="{BB499A10-81B0-446C-9909-309861225F15}" type="sibTrans" cxnId="{A4A560B3-4D47-42D7-952C-535A1A5C717B}">
      <dgm:prSet/>
      <dgm:spPr/>
      <dgm:t>
        <a:bodyPr/>
        <a:lstStyle/>
        <a:p>
          <a:endParaRPr lang="en-US"/>
        </a:p>
      </dgm:t>
    </dgm:pt>
    <dgm:pt modelId="{49D0193D-11C4-4E31-BA36-269F6FBEEAE1}">
      <dgm:prSet phldrT="[Text]"/>
      <dgm:spPr/>
      <dgm:t>
        <a:bodyPr/>
        <a:lstStyle/>
        <a:p>
          <a:r>
            <a:rPr lang="en-US" dirty="0"/>
            <a:t>Improved  outcomes must be based on at least one study that use some form of control group</a:t>
          </a:r>
        </a:p>
      </dgm:t>
    </dgm:pt>
    <dgm:pt modelId="{779840D6-2F71-4902-8470-4146CD50EB70}" type="parTrans" cxnId="{5F2F683C-2FF9-46BE-BD14-822B2BDBA580}">
      <dgm:prSet/>
      <dgm:spPr/>
      <dgm:t>
        <a:bodyPr/>
        <a:lstStyle/>
        <a:p>
          <a:endParaRPr lang="en-US"/>
        </a:p>
      </dgm:t>
    </dgm:pt>
    <dgm:pt modelId="{C55AA94F-BC45-4BFD-B02E-78EB64A9A5FC}" type="sibTrans" cxnId="{5F2F683C-2FF9-46BE-BD14-822B2BDBA580}">
      <dgm:prSet/>
      <dgm:spPr/>
      <dgm:t>
        <a:bodyPr/>
        <a:lstStyle/>
        <a:p>
          <a:endParaRPr lang="en-US"/>
        </a:p>
      </dgm:t>
    </dgm:pt>
    <dgm:pt modelId="{44F54DC1-1237-4A81-9DC4-D66106F500A5}">
      <dgm:prSet phldrT="[Text]" custT="1"/>
      <dgm:spPr/>
      <dgm:t>
        <a:bodyPr/>
        <a:lstStyle/>
        <a:p>
          <a:r>
            <a:rPr lang="en-US" sz="1800" dirty="0"/>
            <a:t>Supporte</a:t>
          </a:r>
          <a:r>
            <a:rPr lang="en-US" sz="2000" dirty="0"/>
            <a:t>d</a:t>
          </a:r>
        </a:p>
      </dgm:t>
    </dgm:pt>
    <dgm:pt modelId="{B9C88B29-5213-4749-9E32-6B0C2AF8E1E0}" type="parTrans" cxnId="{EAD57901-1852-4268-921D-E2354483CD06}">
      <dgm:prSet/>
      <dgm:spPr/>
      <dgm:t>
        <a:bodyPr/>
        <a:lstStyle/>
        <a:p>
          <a:endParaRPr lang="en-US"/>
        </a:p>
      </dgm:t>
    </dgm:pt>
    <dgm:pt modelId="{E77F8DA3-8FDB-427E-93E8-43C783B3502F}" type="sibTrans" cxnId="{EAD57901-1852-4268-921D-E2354483CD06}">
      <dgm:prSet/>
      <dgm:spPr/>
      <dgm:t>
        <a:bodyPr/>
        <a:lstStyle/>
        <a:p>
          <a:endParaRPr lang="en-US"/>
        </a:p>
      </dgm:t>
    </dgm:pt>
    <dgm:pt modelId="{8D5139F1-20F1-400E-9AE3-9263F0B982BA}">
      <dgm:prSet phldrT="[Text]"/>
      <dgm:spPr/>
      <dgm:t>
        <a:bodyPr/>
        <a:lstStyle/>
        <a:p>
          <a:r>
            <a:rPr lang="en-US" dirty="0"/>
            <a:t>Improved outcome must be based on the results of at least one study that used a random control or quasi-experimental trial</a:t>
          </a:r>
        </a:p>
      </dgm:t>
    </dgm:pt>
    <dgm:pt modelId="{FA388A8C-A4E0-4C7F-9EC5-E04171491E3C}" type="parTrans" cxnId="{057B3480-3EC7-4425-8291-DBD7493456C9}">
      <dgm:prSet/>
      <dgm:spPr/>
      <dgm:t>
        <a:bodyPr/>
        <a:lstStyle/>
        <a:p>
          <a:endParaRPr lang="en-US"/>
        </a:p>
      </dgm:t>
    </dgm:pt>
    <dgm:pt modelId="{E5425049-4EDE-41E1-8DC7-D46EF3EC665F}" type="sibTrans" cxnId="{057B3480-3EC7-4425-8291-DBD7493456C9}">
      <dgm:prSet/>
      <dgm:spPr/>
      <dgm:t>
        <a:bodyPr/>
        <a:lstStyle/>
        <a:p>
          <a:endParaRPr lang="en-US"/>
        </a:p>
      </dgm:t>
    </dgm:pt>
    <dgm:pt modelId="{6B775EB0-A53B-49AA-9C57-6F5730FC05C2}">
      <dgm:prSet phldrT="[Text]" custT="1"/>
      <dgm:spPr/>
      <dgm:t>
        <a:bodyPr/>
        <a:lstStyle/>
        <a:p>
          <a:r>
            <a:rPr lang="en-US" sz="1800" dirty="0"/>
            <a:t>Well-Supported</a:t>
          </a:r>
        </a:p>
      </dgm:t>
    </dgm:pt>
    <dgm:pt modelId="{65E5B26D-F76B-46D6-9DB3-067C0B0BAD49}" type="parTrans" cxnId="{1F397B12-75B3-4776-96D2-4A1DCD9E79C6}">
      <dgm:prSet/>
      <dgm:spPr/>
      <dgm:t>
        <a:bodyPr/>
        <a:lstStyle/>
        <a:p>
          <a:endParaRPr lang="en-US"/>
        </a:p>
      </dgm:t>
    </dgm:pt>
    <dgm:pt modelId="{C5333D1D-8691-4F38-B4F5-C3BB37D93D53}" type="sibTrans" cxnId="{1F397B12-75B3-4776-96D2-4A1DCD9E79C6}">
      <dgm:prSet/>
      <dgm:spPr/>
      <dgm:t>
        <a:bodyPr/>
        <a:lstStyle/>
        <a:p>
          <a:endParaRPr lang="en-US"/>
        </a:p>
      </dgm:t>
    </dgm:pt>
    <dgm:pt modelId="{E82FDCB0-83E8-4C37-8D5D-B939ED4AA75F}">
      <dgm:prSet phldrT="[Text]"/>
      <dgm:spPr/>
      <dgm:t>
        <a:bodyPr/>
        <a:lstStyle/>
        <a:p>
          <a:r>
            <a:rPr lang="en-US" dirty="0"/>
            <a:t>Improved outcome must be based on the results of at least 2 studies that used a random control or quasi-experimental trial</a:t>
          </a:r>
        </a:p>
      </dgm:t>
    </dgm:pt>
    <dgm:pt modelId="{8EE7320A-A061-4F04-B1EC-4A65B6B2ACA7}" type="parTrans" cxnId="{BC14419C-1898-4C74-B467-CD40AF344BD1}">
      <dgm:prSet/>
      <dgm:spPr/>
      <dgm:t>
        <a:bodyPr/>
        <a:lstStyle/>
        <a:p>
          <a:endParaRPr lang="en-US"/>
        </a:p>
      </dgm:t>
    </dgm:pt>
    <dgm:pt modelId="{C7BBCCFB-9CBE-44B8-B467-C7D89230A477}" type="sibTrans" cxnId="{BC14419C-1898-4C74-B467-CD40AF344BD1}">
      <dgm:prSet/>
      <dgm:spPr/>
      <dgm:t>
        <a:bodyPr/>
        <a:lstStyle/>
        <a:p>
          <a:endParaRPr lang="en-US"/>
        </a:p>
      </dgm:t>
    </dgm:pt>
    <dgm:pt modelId="{134C3E14-98F0-4A21-8CFF-FC3A8F01EBBB}">
      <dgm:prSet phldrT="[Text]"/>
      <dgm:spPr/>
      <dgm:t>
        <a:bodyPr/>
        <a:lstStyle/>
        <a:p>
          <a:r>
            <a:rPr lang="en-US" dirty="0"/>
            <a:t>Carried out in a usual care of practice setting </a:t>
          </a:r>
        </a:p>
      </dgm:t>
    </dgm:pt>
    <dgm:pt modelId="{E38677B8-28C2-4580-8175-83A32ACC5FDA}" type="parTrans" cxnId="{E818EA65-DEC1-41CE-956D-3624E958E2A9}">
      <dgm:prSet/>
      <dgm:spPr/>
      <dgm:t>
        <a:bodyPr/>
        <a:lstStyle/>
        <a:p>
          <a:endParaRPr lang="en-US"/>
        </a:p>
      </dgm:t>
    </dgm:pt>
    <dgm:pt modelId="{39DFA0DA-C4D7-4AE3-9DC0-691A246B898F}" type="sibTrans" cxnId="{E818EA65-DEC1-41CE-956D-3624E958E2A9}">
      <dgm:prSet/>
      <dgm:spPr/>
      <dgm:t>
        <a:bodyPr/>
        <a:lstStyle/>
        <a:p>
          <a:endParaRPr lang="en-US"/>
        </a:p>
      </dgm:t>
    </dgm:pt>
    <dgm:pt modelId="{8FCE0142-1B27-42CC-BD4C-816052AC18FA}">
      <dgm:prSet phldrT="[Text]"/>
      <dgm:spPr/>
      <dgm:t>
        <a:bodyPr/>
        <a:lstStyle/>
        <a:p>
          <a:r>
            <a:rPr lang="en-US" dirty="0"/>
            <a:t>Sustained effect for at least 6 months beyond the end of treatment</a:t>
          </a:r>
        </a:p>
      </dgm:t>
    </dgm:pt>
    <dgm:pt modelId="{3B945840-C9B3-40DF-BF7E-1A1282D0B12B}" type="parTrans" cxnId="{9CC72177-17F8-4AD4-86E6-519D4B26FC07}">
      <dgm:prSet/>
      <dgm:spPr/>
      <dgm:t>
        <a:bodyPr/>
        <a:lstStyle/>
        <a:p>
          <a:endParaRPr lang="en-US"/>
        </a:p>
      </dgm:t>
    </dgm:pt>
    <dgm:pt modelId="{CA2AD0F2-B7C0-4CEF-94A1-E58D0E65436E}" type="sibTrans" cxnId="{9CC72177-17F8-4AD4-86E6-519D4B26FC07}">
      <dgm:prSet/>
      <dgm:spPr/>
      <dgm:t>
        <a:bodyPr/>
        <a:lstStyle/>
        <a:p>
          <a:endParaRPr lang="en-US"/>
        </a:p>
      </dgm:t>
    </dgm:pt>
    <dgm:pt modelId="{D51AE561-9BA1-4AB2-8BD7-037E2B86FC27}">
      <dgm:prSet phldrT="[Text]"/>
      <dgm:spPr/>
      <dgm:t>
        <a:bodyPr/>
        <a:lstStyle/>
        <a:p>
          <a:r>
            <a:rPr lang="en-US" dirty="0"/>
            <a:t>Carried out in a usual care or practice setting</a:t>
          </a:r>
        </a:p>
      </dgm:t>
    </dgm:pt>
    <dgm:pt modelId="{A7EE776C-B290-49E5-97BE-0D76C1DA758C}" type="parTrans" cxnId="{9A6DCA67-2788-4268-B405-D1817F06509C}">
      <dgm:prSet/>
      <dgm:spPr/>
      <dgm:t>
        <a:bodyPr/>
        <a:lstStyle/>
        <a:p>
          <a:endParaRPr lang="en-US"/>
        </a:p>
      </dgm:t>
    </dgm:pt>
    <dgm:pt modelId="{9BC288CB-D8F9-4721-B06C-43CEE3EB05A4}" type="sibTrans" cxnId="{9A6DCA67-2788-4268-B405-D1817F06509C}">
      <dgm:prSet/>
      <dgm:spPr/>
      <dgm:t>
        <a:bodyPr/>
        <a:lstStyle/>
        <a:p>
          <a:endParaRPr lang="en-US"/>
        </a:p>
      </dgm:t>
    </dgm:pt>
    <dgm:pt modelId="{9FB61F74-5896-4C1B-8A24-F82752E0FA73}">
      <dgm:prSet phldrT="[Text]"/>
      <dgm:spPr/>
      <dgm:t>
        <a:bodyPr/>
        <a:lstStyle/>
        <a:p>
          <a:r>
            <a:rPr lang="en-US" dirty="0"/>
            <a:t>Sustained effect for at least one year beyond the end of treatment</a:t>
          </a:r>
        </a:p>
      </dgm:t>
    </dgm:pt>
    <dgm:pt modelId="{D5963944-747C-47B3-99D5-E2D4DA88A3B3}" type="parTrans" cxnId="{DE1FE2FE-94EB-4FB1-A2A4-590322D1C21F}">
      <dgm:prSet/>
      <dgm:spPr/>
      <dgm:t>
        <a:bodyPr/>
        <a:lstStyle/>
        <a:p>
          <a:endParaRPr lang="en-US"/>
        </a:p>
      </dgm:t>
    </dgm:pt>
    <dgm:pt modelId="{7C200D81-EBB9-4420-B927-9976B2F59FB9}" type="sibTrans" cxnId="{DE1FE2FE-94EB-4FB1-A2A4-590322D1C21F}">
      <dgm:prSet/>
      <dgm:spPr/>
      <dgm:t>
        <a:bodyPr/>
        <a:lstStyle/>
        <a:p>
          <a:endParaRPr lang="en-US"/>
        </a:p>
      </dgm:t>
    </dgm:pt>
    <dgm:pt modelId="{25AFDF5D-098A-4E95-9F50-B59CB576C862}">
      <dgm:prSet phldrT="[Text]"/>
      <dgm:spPr/>
      <dgm:t>
        <a:bodyPr/>
        <a:lstStyle/>
        <a:p>
          <a:endParaRPr lang="en-US" dirty="0"/>
        </a:p>
      </dgm:t>
    </dgm:pt>
    <dgm:pt modelId="{3C63FACC-E43C-45A4-8B4F-1BE40A2DE014}" type="parTrans" cxnId="{AFF1FBB3-FBF8-43C0-AFEA-A3F130A1A3D3}">
      <dgm:prSet/>
      <dgm:spPr/>
      <dgm:t>
        <a:bodyPr/>
        <a:lstStyle/>
        <a:p>
          <a:endParaRPr lang="en-US"/>
        </a:p>
      </dgm:t>
    </dgm:pt>
    <dgm:pt modelId="{23B45B63-62E2-43C5-A28D-8A70638AD90B}" type="sibTrans" cxnId="{AFF1FBB3-FBF8-43C0-AFEA-A3F130A1A3D3}">
      <dgm:prSet/>
      <dgm:spPr/>
      <dgm:t>
        <a:bodyPr/>
        <a:lstStyle/>
        <a:p>
          <a:endParaRPr lang="en-US"/>
        </a:p>
      </dgm:t>
    </dgm:pt>
    <dgm:pt modelId="{EBC89712-1FD8-4BDF-A7FD-D4F65848AE9E}">
      <dgm:prSet phldrT="[Text]"/>
      <dgm:spPr/>
      <dgm:t>
        <a:bodyPr/>
        <a:lstStyle/>
        <a:p>
          <a:endParaRPr lang="en-US" dirty="0"/>
        </a:p>
      </dgm:t>
    </dgm:pt>
    <dgm:pt modelId="{16506E1E-2A98-4B06-87AA-87F96BF0A2D2}" type="parTrans" cxnId="{3CADA693-78B7-42D0-8E55-F56ACEB4C0B3}">
      <dgm:prSet/>
      <dgm:spPr/>
      <dgm:t>
        <a:bodyPr/>
        <a:lstStyle/>
        <a:p>
          <a:endParaRPr lang="en-US"/>
        </a:p>
      </dgm:t>
    </dgm:pt>
    <dgm:pt modelId="{F2364C07-BAAD-47DA-87AD-7002EDF96B8C}" type="sibTrans" cxnId="{3CADA693-78B7-42D0-8E55-F56ACEB4C0B3}">
      <dgm:prSet/>
      <dgm:spPr/>
      <dgm:t>
        <a:bodyPr/>
        <a:lstStyle/>
        <a:p>
          <a:endParaRPr lang="en-US"/>
        </a:p>
      </dgm:t>
    </dgm:pt>
    <dgm:pt modelId="{6EBCB4B4-BE84-420F-ADB1-8DA396FAE0DA}">
      <dgm:prSet phldrT="[Text]"/>
      <dgm:spPr/>
      <dgm:t>
        <a:bodyPr/>
        <a:lstStyle/>
        <a:p>
          <a:endParaRPr lang="en-US" dirty="0"/>
        </a:p>
      </dgm:t>
    </dgm:pt>
    <dgm:pt modelId="{4F67B948-C0FC-48C3-8565-BEFA22DCBC5F}" type="parTrans" cxnId="{BB765F08-F961-46FE-9858-FE2ECA744821}">
      <dgm:prSet/>
      <dgm:spPr/>
      <dgm:t>
        <a:bodyPr/>
        <a:lstStyle/>
        <a:p>
          <a:endParaRPr lang="en-US"/>
        </a:p>
      </dgm:t>
    </dgm:pt>
    <dgm:pt modelId="{DFF66562-76F8-4916-8B06-370B88C27AD2}" type="sibTrans" cxnId="{BB765F08-F961-46FE-9858-FE2ECA744821}">
      <dgm:prSet/>
      <dgm:spPr/>
      <dgm:t>
        <a:bodyPr/>
        <a:lstStyle/>
        <a:p>
          <a:endParaRPr lang="en-US"/>
        </a:p>
      </dgm:t>
    </dgm:pt>
    <dgm:pt modelId="{F2BBF6D8-669C-49A0-A585-2BAF7A229270}" type="pres">
      <dgm:prSet presAssocID="{32BEF385-3266-47C8-9AC6-75B9FC705140}" presName="linearFlow" presStyleCnt="0">
        <dgm:presLayoutVars>
          <dgm:dir/>
          <dgm:animLvl val="lvl"/>
          <dgm:resizeHandles val="exact"/>
        </dgm:presLayoutVars>
      </dgm:prSet>
      <dgm:spPr/>
    </dgm:pt>
    <dgm:pt modelId="{899AE49D-1B02-4981-8D6E-C69E1651FA8A}" type="pres">
      <dgm:prSet presAssocID="{B9D1C5F6-CB82-4B92-9367-E60D38CFBC7C}" presName="composite" presStyleCnt="0"/>
      <dgm:spPr/>
    </dgm:pt>
    <dgm:pt modelId="{78F912BE-D13B-472E-8E69-B062843C3370}" type="pres">
      <dgm:prSet presAssocID="{B9D1C5F6-CB82-4B92-9367-E60D38CFBC7C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8EBAED1-7BFD-48BC-90C9-ACAB63F47357}" type="pres">
      <dgm:prSet presAssocID="{B9D1C5F6-CB82-4B92-9367-E60D38CFBC7C}" presName="parSh" presStyleLbl="node1" presStyleIdx="0" presStyleCnt="3"/>
      <dgm:spPr/>
    </dgm:pt>
    <dgm:pt modelId="{3C309838-9B1E-4FEA-B836-369F6A9B6712}" type="pres">
      <dgm:prSet presAssocID="{B9D1C5F6-CB82-4B92-9367-E60D38CFBC7C}" presName="desTx" presStyleLbl="fgAcc1" presStyleIdx="0" presStyleCnt="3" custScaleX="109958">
        <dgm:presLayoutVars>
          <dgm:bulletEnabled val="1"/>
        </dgm:presLayoutVars>
      </dgm:prSet>
      <dgm:spPr/>
    </dgm:pt>
    <dgm:pt modelId="{8D1D139E-B0D1-4F8A-8356-E60468E8AC32}" type="pres">
      <dgm:prSet presAssocID="{BB499A10-81B0-446C-9909-309861225F15}" presName="sibTrans" presStyleLbl="sibTrans2D1" presStyleIdx="0" presStyleCnt="2"/>
      <dgm:spPr/>
    </dgm:pt>
    <dgm:pt modelId="{EE9F3049-A48D-40C4-85EE-DC7B6883514E}" type="pres">
      <dgm:prSet presAssocID="{BB499A10-81B0-446C-9909-309861225F15}" presName="connTx" presStyleLbl="sibTrans2D1" presStyleIdx="0" presStyleCnt="2"/>
      <dgm:spPr/>
    </dgm:pt>
    <dgm:pt modelId="{086D04BA-572F-486D-A5BF-77CE26EC3CC8}" type="pres">
      <dgm:prSet presAssocID="{44F54DC1-1237-4A81-9DC4-D66106F500A5}" presName="composite" presStyleCnt="0"/>
      <dgm:spPr/>
    </dgm:pt>
    <dgm:pt modelId="{D55573A7-CF84-4663-B10F-47DE1035E6F4}" type="pres">
      <dgm:prSet presAssocID="{44F54DC1-1237-4A81-9DC4-D66106F500A5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17C12A2-6D41-40D4-BE18-D44E21271155}" type="pres">
      <dgm:prSet presAssocID="{44F54DC1-1237-4A81-9DC4-D66106F500A5}" presName="parSh" presStyleLbl="node1" presStyleIdx="1" presStyleCnt="3"/>
      <dgm:spPr/>
    </dgm:pt>
    <dgm:pt modelId="{B4245C0B-E004-467E-85EB-DBCC68946FEE}" type="pres">
      <dgm:prSet presAssocID="{44F54DC1-1237-4A81-9DC4-D66106F500A5}" presName="desTx" presStyleLbl="fgAcc1" presStyleIdx="1" presStyleCnt="3" custScaleX="110379">
        <dgm:presLayoutVars>
          <dgm:bulletEnabled val="1"/>
        </dgm:presLayoutVars>
      </dgm:prSet>
      <dgm:spPr/>
    </dgm:pt>
    <dgm:pt modelId="{D6883159-7890-44B7-AB4A-0A7FF4C27097}" type="pres">
      <dgm:prSet presAssocID="{E77F8DA3-8FDB-427E-93E8-43C783B3502F}" presName="sibTrans" presStyleLbl="sibTrans2D1" presStyleIdx="1" presStyleCnt="2"/>
      <dgm:spPr/>
    </dgm:pt>
    <dgm:pt modelId="{EF7AFF33-397E-4D57-BC93-A9D9D7C46393}" type="pres">
      <dgm:prSet presAssocID="{E77F8DA3-8FDB-427E-93E8-43C783B3502F}" presName="connTx" presStyleLbl="sibTrans2D1" presStyleIdx="1" presStyleCnt="2"/>
      <dgm:spPr/>
    </dgm:pt>
    <dgm:pt modelId="{7661B898-39FB-46E7-B8F0-746494668926}" type="pres">
      <dgm:prSet presAssocID="{6B775EB0-A53B-49AA-9C57-6F5730FC05C2}" presName="composite" presStyleCnt="0"/>
      <dgm:spPr/>
    </dgm:pt>
    <dgm:pt modelId="{585AD830-BFB2-4D02-9636-75DE14033E05}" type="pres">
      <dgm:prSet presAssocID="{6B775EB0-A53B-49AA-9C57-6F5730FC05C2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81BD542-A849-4CCC-B0CB-5E2CE16C0C78}" type="pres">
      <dgm:prSet presAssocID="{6B775EB0-A53B-49AA-9C57-6F5730FC05C2}" presName="parSh" presStyleLbl="node1" presStyleIdx="2" presStyleCnt="3"/>
      <dgm:spPr/>
    </dgm:pt>
    <dgm:pt modelId="{FC27E5C5-0ED7-4D52-8004-06C6183A3337}" type="pres">
      <dgm:prSet presAssocID="{6B775EB0-A53B-49AA-9C57-6F5730FC05C2}" presName="desTx" presStyleLbl="fgAcc1" presStyleIdx="2" presStyleCnt="3" custScaleX="108299">
        <dgm:presLayoutVars>
          <dgm:bulletEnabled val="1"/>
        </dgm:presLayoutVars>
      </dgm:prSet>
      <dgm:spPr/>
    </dgm:pt>
  </dgm:ptLst>
  <dgm:cxnLst>
    <dgm:cxn modelId="{EAD57901-1852-4268-921D-E2354483CD06}" srcId="{32BEF385-3266-47C8-9AC6-75B9FC705140}" destId="{44F54DC1-1237-4A81-9DC4-D66106F500A5}" srcOrd="1" destOrd="0" parTransId="{B9C88B29-5213-4749-9E32-6B0C2AF8E1E0}" sibTransId="{E77F8DA3-8FDB-427E-93E8-43C783B3502F}"/>
    <dgm:cxn modelId="{BB765F08-F961-46FE-9858-FE2ECA744821}" srcId="{6B775EB0-A53B-49AA-9C57-6F5730FC05C2}" destId="{6EBCB4B4-BE84-420F-ADB1-8DA396FAE0DA}" srcOrd="0" destOrd="0" parTransId="{4F67B948-C0FC-48C3-8565-BEFA22DCBC5F}" sibTransId="{DFF66562-76F8-4916-8B06-370B88C27AD2}"/>
    <dgm:cxn modelId="{F964680F-5B24-45CF-AB4F-02A30E968117}" type="presOf" srcId="{E77F8DA3-8FDB-427E-93E8-43C783B3502F}" destId="{D6883159-7890-44B7-AB4A-0A7FF4C27097}" srcOrd="0" destOrd="0" presId="urn:microsoft.com/office/officeart/2005/8/layout/process3"/>
    <dgm:cxn modelId="{1F397B12-75B3-4776-96D2-4A1DCD9E79C6}" srcId="{32BEF385-3266-47C8-9AC6-75B9FC705140}" destId="{6B775EB0-A53B-49AA-9C57-6F5730FC05C2}" srcOrd="2" destOrd="0" parTransId="{65E5B26D-F76B-46D6-9DB3-067C0B0BAD49}" sibTransId="{C5333D1D-8691-4F38-B4F5-C3BB37D93D53}"/>
    <dgm:cxn modelId="{5AAF4F1C-0480-493F-A554-FB9B8661AE0D}" type="presOf" srcId="{44F54DC1-1237-4A81-9DC4-D66106F500A5}" destId="{517C12A2-6D41-40D4-BE18-D44E21271155}" srcOrd="1" destOrd="0" presId="urn:microsoft.com/office/officeart/2005/8/layout/process3"/>
    <dgm:cxn modelId="{0EF5A12C-AEDB-4329-89D2-E58F37E5D795}" type="presOf" srcId="{134C3E14-98F0-4A21-8CFF-FC3A8F01EBBB}" destId="{B4245C0B-E004-467E-85EB-DBCC68946FEE}" srcOrd="0" destOrd="2" presId="urn:microsoft.com/office/officeart/2005/8/layout/process3"/>
    <dgm:cxn modelId="{02CEF839-C4B2-4396-88AA-C2821D3A0AFC}" type="presOf" srcId="{9FB61F74-5896-4C1B-8A24-F82752E0FA73}" destId="{FC27E5C5-0ED7-4D52-8004-06C6183A3337}" srcOrd="0" destOrd="3" presId="urn:microsoft.com/office/officeart/2005/8/layout/process3"/>
    <dgm:cxn modelId="{5F2F683C-2FF9-46BE-BD14-822B2BDBA580}" srcId="{B9D1C5F6-CB82-4B92-9367-E60D38CFBC7C}" destId="{49D0193D-11C4-4E31-BA36-269F6FBEEAE1}" srcOrd="1" destOrd="0" parTransId="{779840D6-2F71-4902-8470-4146CD50EB70}" sibTransId="{C55AA94F-BC45-4BFD-B02E-78EB64A9A5FC}"/>
    <dgm:cxn modelId="{E818EA65-DEC1-41CE-956D-3624E958E2A9}" srcId="{44F54DC1-1237-4A81-9DC4-D66106F500A5}" destId="{134C3E14-98F0-4A21-8CFF-FC3A8F01EBBB}" srcOrd="2" destOrd="0" parTransId="{E38677B8-28C2-4580-8175-83A32ACC5FDA}" sibTransId="{39DFA0DA-C4D7-4AE3-9DC0-691A246B898F}"/>
    <dgm:cxn modelId="{9A6DCA67-2788-4268-B405-D1817F06509C}" srcId="{6B775EB0-A53B-49AA-9C57-6F5730FC05C2}" destId="{D51AE561-9BA1-4AB2-8BD7-037E2B86FC27}" srcOrd="2" destOrd="0" parTransId="{A7EE776C-B290-49E5-97BE-0D76C1DA758C}" sibTransId="{9BC288CB-D8F9-4721-B06C-43CEE3EB05A4}"/>
    <dgm:cxn modelId="{E667FE73-8F26-45A2-98CF-43C0EA2D2FCA}" type="presOf" srcId="{6B775EB0-A53B-49AA-9C57-6F5730FC05C2}" destId="{585AD830-BFB2-4D02-9636-75DE14033E05}" srcOrd="0" destOrd="0" presId="urn:microsoft.com/office/officeart/2005/8/layout/process3"/>
    <dgm:cxn modelId="{C3726055-9BB7-469D-9C05-8DA7F42A9286}" type="presOf" srcId="{BB499A10-81B0-446C-9909-309861225F15}" destId="{EE9F3049-A48D-40C4-85EE-DC7B6883514E}" srcOrd="1" destOrd="0" presId="urn:microsoft.com/office/officeart/2005/8/layout/process3"/>
    <dgm:cxn modelId="{9CC72177-17F8-4AD4-86E6-519D4B26FC07}" srcId="{44F54DC1-1237-4A81-9DC4-D66106F500A5}" destId="{8FCE0142-1B27-42CC-BD4C-816052AC18FA}" srcOrd="3" destOrd="0" parTransId="{3B945840-C9B3-40DF-BF7E-1A1282D0B12B}" sibTransId="{CA2AD0F2-B7C0-4CEF-94A1-E58D0E65436E}"/>
    <dgm:cxn modelId="{64A5A67A-93FB-4F3E-99E1-AA995F280234}" type="presOf" srcId="{49D0193D-11C4-4E31-BA36-269F6FBEEAE1}" destId="{3C309838-9B1E-4FEA-B836-369F6A9B6712}" srcOrd="0" destOrd="1" presId="urn:microsoft.com/office/officeart/2005/8/layout/process3"/>
    <dgm:cxn modelId="{057B3480-3EC7-4425-8291-DBD7493456C9}" srcId="{44F54DC1-1237-4A81-9DC4-D66106F500A5}" destId="{8D5139F1-20F1-400E-9AE3-9263F0B982BA}" srcOrd="1" destOrd="0" parTransId="{FA388A8C-A4E0-4C7F-9EC5-E04171491E3C}" sibTransId="{E5425049-4EDE-41E1-8DC7-D46EF3EC665F}"/>
    <dgm:cxn modelId="{BF5C5B89-2D2D-44CC-8AC0-E70A9FD18EF4}" type="presOf" srcId="{BB499A10-81B0-446C-9909-309861225F15}" destId="{8D1D139E-B0D1-4F8A-8356-E60468E8AC32}" srcOrd="0" destOrd="0" presId="urn:microsoft.com/office/officeart/2005/8/layout/process3"/>
    <dgm:cxn modelId="{3CADA693-78B7-42D0-8E55-F56ACEB4C0B3}" srcId="{44F54DC1-1237-4A81-9DC4-D66106F500A5}" destId="{EBC89712-1FD8-4BDF-A7FD-D4F65848AE9E}" srcOrd="0" destOrd="0" parTransId="{16506E1E-2A98-4B06-87AA-87F96BF0A2D2}" sibTransId="{F2364C07-BAAD-47DA-87AD-7002EDF96B8C}"/>
    <dgm:cxn modelId="{C1661B94-C00D-4AA5-993F-3A16844A58F1}" type="presOf" srcId="{B9D1C5F6-CB82-4B92-9367-E60D38CFBC7C}" destId="{78F912BE-D13B-472E-8E69-B062843C3370}" srcOrd="0" destOrd="0" presId="urn:microsoft.com/office/officeart/2005/8/layout/process3"/>
    <dgm:cxn modelId="{BC14419C-1898-4C74-B467-CD40AF344BD1}" srcId="{6B775EB0-A53B-49AA-9C57-6F5730FC05C2}" destId="{E82FDCB0-83E8-4C37-8D5D-B939ED4AA75F}" srcOrd="1" destOrd="0" parTransId="{8EE7320A-A061-4F04-B1EC-4A65B6B2ACA7}" sibTransId="{C7BBCCFB-9CBE-44B8-B467-C7D89230A477}"/>
    <dgm:cxn modelId="{39807A9C-F21C-4DF4-B78E-B885F85D8428}" type="presOf" srcId="{32BEF385-3266-47C8-9AC6-75B9FC705140}" destId="{F2BBF6D8-669C-49A0-A585-2BAF7A229270}" srcOrd="0" destOrd="0" presId="urn:microsoft.com/office/officeart/2005/8/layout/process3"/>
    <dgm:cxn modelId="{6B2E949E-58E9-4325-802E-41435DD44611}" type="presOf" srcId="{E82FDCB0-83E8-4C37-8D5D-B939ED4AA75F}" destId="{FC27E5C5-0ED7-4D52-8004-06C6183A3337}" srcOrd="0" destOrd="1" presId="urn:microsoft.com/office/officeart/2005/8/layout/process3"/>
    <dgm:cxn modelId="{A4A560B3-4D47-42D7-952C-535A1A5C717B}" srcId="{32BEF385-3266-47C8-9AC6-75B9FC705140}" destId="{B9D1C5F6-CB82-4B92-9367-E60D38CFBC7C}" srcOrd="0" destOrd="0" parTransId="{BAEE7B3B-F4FB-4653-B333-1A5B00114760}" sibTransId="{BB499A10-81B0-446C-9909-309861225F15}"/>
    <dgm:cxn modelId="{AFF1FBB3-FBF8-43C0-AFEA-A3F130A1A3D3}" srcId="{B9D1C5F6-CB82-4B92-9367-E60D38CFBC7C}" destId="{25AFDF5D-098A-4E95-9F50-B59CB576C862}" srcOrd="0" destOrd="0" parTransId="{3C63FACC-E43C-45A4-8B4F-1BE40A2DE014}" sibTransId="{23B45B63-62E2-43C5-A28D-8A70638AD90B}"/>
    <dgm:cxn modelId="{04B1BAC2-C009-487E-9D47-1C7A680E7FAF}" type="presOf" srcId="{44F54DC1-1237-4A81-9DC4-D66106F500A5}" destId="{D55573A7-CF84-4663-B10F-47DE1035E6F4}" srcOrd="0" destOrd="0" presId="urn:microsoft.com/office/officeart/2005/8/layout/process3"/>
    <dgm:cxn modelId="{F172ECC2-579D-4921-B4A4-FFA9472B7219}" type="presOf" srcId="{8FCE0142-1B27-42CC-BD4C-816052AC18FA}" destId="{B4245C0B-E004-467E-85EB-DBCC68946FEE}" srcOrd="0" destOrd="3" presId="urn:microsoft.com/office/officeart/2005/8/layout/process3"/>
    <dgm:cxn modelId="{A5A917C6-F96A-40D3-B47F-F71F46608CAD}" type="presOf" srcId="{E77F8DA3-8FDB-427E-93E8-43C783B3502F}" destId="{EF7AFF33-397E-4D57-BC93-A9D9D7C46393}" srcOrd="1" destOrd="0" presId="urn:microsoft.com/office/officeart/2005/8/layout/process3"/>
    <dgm:cxn modelId="{DFA340D6-6626-4663-B374-6F2AC30F0FAE}" type="presOf" srcId="{6B775EB0-A53B-49AA-9C57-6F5730FC05C2}" destId="{781BD542-A849-4CCC-B0CB-5E2CE16C0C78}" srcOrd="1" destOrd="0" presId="urn:microsoft.com/office/officeart/2005/8/layout/process3"/>
    <dgm:cxn modelId="{865A19DB-F52A-494E-9DF6-BD670CBFC6FB}" type="presOf" srcId="{25AFDF5D-098A-4E95-9F50-B59CB576C862}" destId="{3C309838-9B1E-4FEA-B836-369F6A9B6712}" srcOrd="0" destOrd="0" presId="urn:microsoft.com/office/officeart/2005/8/layout/process3"/>
    <dgm:cxn modelId="{0AE530DF-1ED1-4F05-A4D6-9AF573763028}" type="presOf" srcId="{D51AE561-9BA1-4AB2-8BD7-037E2B86FC27}" destId="{FC27E5C5-0ED7-4D52-8004-06C6183A3337}" srcOrd="0" destOrd="2" presId="urn:microsoft.com/office/officeart/2005/8/layout/process3"/>
    <dgm:cxn modelId="{E6DA3BEE-0B09-46D5-B3D9-E39C99913629}" type="presOf" srcId="{EBC89712-1FD8-4BDF-A7FD-D4F65848AE9E}" destId="{B4245C0B-E004-467E-85EB-DBCC68946FEE}" srcOrd="0" destOrd="0" presId="urn:microsoft.com/office/officeart/2005/8/layout/process3"/>
    <dgm:cxn modelId="{B90718EF-C813-4659-8F6D-C79AF4E79A8B}" type="presOf" srcId="{6EBCB4B4-BE84-420F-ADB1-8DA396FAE0DA}" destId="{FC27E5C5-0ED7-4D52-8004-06C6183A3337}" srcOrd="0" destOrd="0" presId="urn:microsoft.com/office/officeart/2005/8/layout/process3"/>
    <dgm:cxn modelId="{28E5DCF1-4A6E-4D64-9717-64706DA7C8BB}" type="presOf" srcId="{B9D1C5F6-CB82-4B92-9367-E60D38CFBC7C}" destId="{38EBAED1-7BFD-48BC-90C9-ACAB63F47357}" srcOrd="1" destOrd="0" presId="urn:microsoft.com/office/officeart/2005/8/layout/process3"/>
    <dgm:cxn modelId="{E01460F2-C7A2-46C0-9637-BD94D2A74E64}" type="presOf" srcId="{8D5139F1-20F1-400E-9AE3-9263F0B982BA}" destId="{B4245C0B-E004-467E-85EB-DBCC68946FEE}" srcOrd="0" destOrd="1" presId="urn:microsoft.com/office/officeart/2005/8/layout/process3"/>
    <dgm:cxn modelId="{DE1FE2FE-94EB-4FB1-A2A4-590322D1C21F}" srcId="{6B775EB0-A53B-49AA-9C57-6F5730FC05C2}" destId="{9FB61F74-5896-4C1B-8A24-F82752E0FA73}" srcOrd="3" destOrd="0" parTransId="{D5963944-747C-47B3-99D5-E2D4DA88A3B3}" sibTransId="{7C200D81-EBB9-4420-B927-9976B2F59FB9}"/>
    <dgm:cxn modelId="{93170905-9B4F-4EAA-ADC0-46986D8645F4}" type="presParOf" srcId="{F2BBF6D8-669C-49A0-A585-2BAF7A229270}" destId="{899AE49D-1B02-4981-8D6E-C69E1651FA8A}" srcOrd="0" destOrd="0" presId="urn:microsoft.com/office/officeart/2005/8/layout/process3"/>
    <dgm:cxn modelId="{F7407506-CEBB-4B96-8021-0FF55691606A}" type="presParOf" srcId="{899AE49D-1B02-4981-8D6E-C69E1651FA8A}" destId="{78F912BE-D13B-472E-8E69-B062843C3370}" srcOrd="0" destOrd="0" presId="urn:microsoft.com/office/officeart/2005/8/layout/process3"/>
    <dgm:cxn modelId="{E7C7F732-431A-43EC-AB7F-EA8277C4ECA3}" type="presParOf" srcId="{899AE49D-1B02-4981-8D6E-C69E1651FA8A}" destId="{38EBAED1-7BFD-48BC-90C9-ACAB63F47357}" srcOrd="1" destOrd="0" presId="urn:microsoft.com/office/officeart/2005/8/layout/process3"/>
    <dgm:cxn modelId="{B5A7597D-D011-4ADE-9583-AC499982795B}" type="presParOf" srcId="{899AE49D-1B02-4981-8D6E-C69E1651FA8A}" destId="{3C309838-9B1E-4FEA-B836-369F6A9B6712}" srcOrd="2" destOrd="0" presId="urn:microsoft.com/office/officeart/2005/8/layout/process3"/>
    <dgm:cxn modelId="{A5BA6475-DAF7-4A2A-817D-3E904BC265DA}" type="presParOf" srcId="{F2BBF6D8-669C-49A0-A585-2BAF7A229270}" destId="{8D1D139E-B0D1-4F8A-8356-E60468E8AC32}" srcOrd="1" destOrd="0" presId="urn:microsoft.com/office/officeart/2005/8/layout/process3"/>
    <dgm:cxn modelId="{ED617F55-DEFC-42C3-B66E-5CE14F8D1917}" type="presParOf" srcId="{8D1D139E-B0D1-4F8A-8356-E60468E8AC32}" destId="{EE9F3049-A48D-40C4-85EE-DC7B6883514E}" srcOrd="0" destOrd="0" presId="urn:microsoft.com/office/officeart/2005/8/layout/process3"/>
    <dgm:cxn modelId="{5E132F40-B330-428E-9978-F110D31D6A15}" type="presParOf" srcId="{F2BBF6D8-669C-49A0-A585-2BAF7A229270}" destId="{086D04BA-572F-486D-A5BF-77CE26EC3CC8}" srcOrd="2" destOrd="0" presId="urn:microsoft.com/office/officeart/2005/8/layout/process3"/>
    <dgm:cxn modelId="{59F01942-47E6-453A-AF6C-A61FFE9729C8}" type="presParOf" srcId="{086D04BA-572F-486D-A5BF-77CE26EC3CC8}" destId="{D55573A7-CF84-4663-B10F-47DE1035E6F4}" srcOrd="0" destOrd="0" presId="urn:microsoft.com/office/officeart/2005/8/layout/process3"/>
    <dgm:cxn modelId="{F89D9B05-60FE-4073-981F-31B40663FB5F}" type="presParOf" srcId="{086D04BA-572F-486D-A5BF-77CE26EC3CC8}" destId="{517C12A2-6D41-40D4-BE18-D44E21271155}" srcOrd="1" destOrd="0" presId="urn:microsoft.com/office/officeart/2005/8/layout/process3"/>
    <dgm:cxn modelId="{FB7C03AC-70D7-4132-98E4-8BE367DB8119}" type="presParOf" srcId="{086D04BA-572F-486D-A5BF-77CE26EC3CC8}" destId="{B4245C0B-E004-467E-85EB-DBCC68946FEE}" srcOrd="2" destOrd="0" presId="urn:microsoft.com/office/officeart/2005/8/layout/process3"/>
    <dgm:cxn modelId="{A4DF05CE-3599-4F55-815D-D06C228B2CF2}" type="presParOf" srcId="{F2BBF6D8-669C-49A0-A585-2BAF7A229270}" destId="{D6883159-7890-44B7-AB4A-0A7FF4C27097}" srcOrd="3" destOrd="0" presId="urn:microsoft.com/office/officeart/2005/8/layout/process3"/>
    <dgm:cxn modelId="{F02D8A46-BEF5-4A9A-AFF6-5D3B21435FBC}" type="presParOf" srcId="{D6883159-7890-44B7-AB4A-0A7FF4C27097}" destId="{EF7AFF33-397E-4D57-BC93-A9D9D7C46393}" srcOrd="0" destOrd="0" presId="urn:microsoft.com/office/officeart/2005/8/layout/process3"/>
    <dgm:cxn modelId="{4CBAEEF0-E278-4A30-9082-1661F9AA0C1F}" type="presParOf" srcId="{F2BBF6D8-669C-49A0-A585-2BAF7A229270}" destId="{7661B898-39FB-46E7-B8F0-746494668926}" srcOrd="4" destOrd="0" presId="urn:microsoft.com/office/officeart/2005/8/layout/process3"/>
    <dgm:cxn modelId="{28826685-71A3-45C3-AE96-7B6601BD6CE2}" type="presParOf" srcId="{7661B898-39FB-46E7-B8F0-746494668926}" destId="{585AD830-BFB2-4D02-9636-75DE14033E05}" srcOrd="0" destOrd="0" presId="urn:microsoft.com/office/officeart/2005/8/layout/process3"/>
    <dgm:cxn modelId="{70BA3E90-D006-4EE7-9C61-414914CA17DD}" type="presParOf" srcId="{7661B898-39FB-46E7-B8F0-746494668926}" destId="{781BD542-A849-4CCC-B0CB-5E2CE16C0C78}" srcOrd="1" destOrd="0" presId="urn:microsoft.com/office/officeart/2005/8/layout/process3"/>
    <dgm:cxn modelId="{ACB5AE0A-1349-435B-9551-DC9A2DEDDB07}" type="presParOf" srcId="{7661B898-39FB-46E7-B8F0-746494668926}" destId="{FC27E5C5-0ED7-4D52-8004-06C6183A333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BAED1-7BFD-48BC-90C9-ACAB63F47357}">
      <dsp:nvSpPr>
        <dsp:cNvPr id="0" name=""/>
        <dsp:cNvSpPr/>
      </dsp:nvSpPr>
      <dsp:spPr>
        <a:xfrm>
          <a:off x="155" y="49737"/>
          <a:ext cx="1804363" cy="10110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Promising</a:t>
          </a:r>
        </a:p>
      </dsp:txBody>
      <dsp:txXfrm>
        <a:off x="155" y="49737"/>
        <a:ext cx="1804363" cy="674050"/>
      </dsp:txXfrm>
    </dsp:sp>
    <dsp:sp modelId="{3C309838-9B1E-4FEA-B836-369F6A9B6712}">
      <dsp:nvSpPr>
        <dsp:cNvPr id="0" name=""/>
        <dsp:cNvSpPr/>
      </dsp:nvSpPr>
      <dsp:spPr>
        <a:xfrm>
          <a:off x="279884" y="723787"/>
          <a:ext cx="1984042" cy="4252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Improved  outcomes must be based on at least one study that use some form of control group</a:t>
          </a:r>
        </a:p>
      </dsp:txBody>
      <dsp:txXfrm>
        <a:off x="337995" y="781898"/>
        <a:ext cx="1867820" cy="4136278"/>
      </dsp:txXfrm>
    </dsp:sp>
    <dsp:sp modelId="{8D1D139E-B0D1-4F8A-8356-E60468E8AC32}">
      <dsp:nvSpPr>
        <dsp:cNvPr id="0" name=""/>
        <dsp:cNvSpPr/>
      </dsp:nvSpPr>
      <dsp:spPr>
        <a:xfrm>
          <a:off x="2100514" y="162145"/>
          <a:ext cx="627509" cy="4492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100514" y="251992"/>
        <a:ext cx="492739" cy="269540"/>
      </dsp:txXfrm>
    </dsp:sp>
    <dsp:sp modelId="{517C12A2-6D41-40D4-BE18-D44E21271155}">
      <dsp:nvSpPr>
        <dsp:cNvPr id="0" name=""/>
        <dsp:cNvSpPr/>
      </dsp:nvSpPr>
      <dsp:spPr>
        <a:xfrm>
          <a:off x="2988498" y="49737"/>
          <a:ext cx="1804363" cy="1011075"/>
        </a:xfrm>
        <a:prstGeom prst="roundRect">
          <a:avLst>
            <a:gd name="adj" fmla="val 10000"/>
          </a:avLst>
        </a:prstGeom>
        <a:solidFill>
          <a:schemeClr val="accent4">
            <a:hueOff val="-347342"/>
            <a:satOff val="-5967"/>
            <a:lumOff val="282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Supporte</a:t>
          </a:r>
          <a:r>
            <a:rPr lang="en-US" sz="2000" kern="1200" dirty="0"/>
            <a:t>d</a:t>
          </a:r>
        </a:p>
      </dsp:txBody>
      <dsp:txXfrm>
        <a:off x="2988498" y="49737"/>
        <a:ext cx="1804363" cy="674050"/>
      </dsp:txXfrm>
    </dsp:sp>
    <dsp:sp modelId="{B4245C0B-E004-467E-85EB-DBCC68946FEE}">
      <dsp:nvSpPr>
        <dsp:cNvPr id="0" name=""/>
        <dsp:cNvSpPr/>
      </dsp:nvSpPr>
      <dsp:spPr>
        <a:xfrm>
          <a:off x="3264429" y="723787"/>
          <a:ext cx="1991638" cy="4252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47342"/>
              <a:satOff val="-5967"/>
              <a:lumOff val="282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Improved outcome must be based on the results of at least one study that used a random control or quasi-experimental trial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Carried out in a usual care of practice setting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Sustained effect for at least 6 months beyond the end of treatment</a:t>
          </a:r>
        </a:p>
      </dsp:txBody>
      <dsp:txXfrm>
        <a:off x="3322762" y="782120"/>
        <a:ext cx="1874972" cy="4135834"/>
      </dsp:txXfrm>
    </dsp:sp>
    <dsp:sp modelId="{D6883159-7890-44B7-AB4A-0A7FF4C27097}">
      <dsp:nvSpPr>
        <dsp:cNvPr id="0" name=""/>
        <dsp:cNvSpPr/>
      </dsp:nvSpPr>
      <dsp:spPr>
        <a:xfrm>
          <a:off x="5089806" y="162145"/>
          <a:ext cx="629522" cy="4492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694684"/>
            <a:satOff val="-11934"/>
            <a:lumOff val="564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089806" y="251992"/>
        <a:ext cx="494752" cy="269540"/>
      </dsp:txXfrm>
    </dsp:sp>
    <dsp:sp modelId="{781BD542-A849-4CCC-B0CB-5E2CE16C0C78}">
      <dsp:nvSpPr>
        <dsp:cNvPr id="0" name=""/>
        <dsp:cNvSpPr/>
      </dsp:nvSpPr>
      <dsp:spPr>
        <a:xfrm>
          <a:off x="5980640" y="49737"/>
          <a:ext cx="1804363" cy="1011075"/>
        </a:xfrm>
        <a:prstGeom prst="roundRect">
          <a:avLst>
            <a:gd name="adj" fmla="val 10000"/>
          </a:avLst>
        </a:prstGeom>
        <a:solidFill>
          <a:schemeClr val="accent4">
            <a:hueOff val="-694684"/>
            <a:satOff val="-11934"/>
            <a:lumOff val="564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Well-Supported</a:t>
          </a:r>
        </a:p>
      </dsp:txBody>
      <dsp:txXfrm>
        <a:off x="5980640" y="49737"/>
        <a:ext cx="1804363" cy="674050"/>
      </dsp:txXfrm>
    </dsp:sp>
    <dsp:sp modelId="{FC27E5C5-0ED7-4D52-8004-06C6183A3337}">
      <dsp:nvSpPr>
        <dsp:cNvPr id="0" name=""/>
        <dsp:cNvSpPr/>
      </dsp:nvSpPr>
      <dsp:spPr>
        <a:xfrm>
          <a:off x="6275336" y="723787"/>
          <a:ext cx="1954108" cy="4252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694684"/>
              <a:satOff val="-11934"/>
              <a:lumOff val="564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Improved outcome must be based on the results of at least 2 studies that used a random control or quasi-experimental trial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Carried out in a usual care or practice setting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Sustained effect for at least one year beyond the end of treatment</a:t>
          </a:r>
        </a:p>
      </dsp:txBody>
      <dsp:txXfrm>
        <a:off x="6332570" y="781021"/>
        <a:ext cx="1839640" cy="4138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887FE-EF2F-4546-9890-528B1E136C76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220CE-D206-46B2-8908-FE73DD804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1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324B9-F7D5-4900-878A-EC9D009F73F9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00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F47A3-ECA3-4F31-8A1D-0A2837A3A9B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06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F47A3-ECA3-4F31-8A1D-0A2837A3A9B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12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F47A3-ECA3-4F31-8A1D-0A2837A3A9B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32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F47A3-ECA3-4F31-8A1D-0A2837A3A9B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37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F47A3-ECA3-4F31-8A1D-0A2837A3A9B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33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02395-17BF-4030-9F53-AFDA2C35CDD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18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99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02395-17BF-4030-9F53-AFDA2C35CDD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30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324B9-F7D5-4900-878A-EC9D009F73F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54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02395-17BF-4030-9F53-AFDA2C35CDD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43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02395-17BF-4030-9F53-AFDA2C35CDD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75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3E1A459A-A6BC-449E-968D-C776E9600C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EBCE9163-B68C-4153-A944-77EC58B16E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2CFEDDA1-DB32-4734-BCA1-97BEAFBA0E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2000" indent="-2921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31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30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129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701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73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845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417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176C0F-5FE4-47DF-9DAE-1948A9DF0088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759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02395-17BF-4030-9F53-AFDA2C35CDD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08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F47A3-ECA3-4F31-8A1D-0A2837A3A9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00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F47A3-ECA3-4F31-8A1D-0A2837A3A9B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90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F47A3-ECA3-4F31-8A1D-0A2837A3A9B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09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F47A3-ECA3-4F31-8A1D-0A2837A3A9B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15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C4C97-1987-45B3-B845-CBA69E10D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22D61E-4020-4013-AB2A-1A9BACA0AF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13AB7-FBD0-43CD-9885-8C9F3FAF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296A-7A37-4B4D-A6A1-240BAFDCFB68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5381F-D802-4D3D-AB6E-CD953B74C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DAFCF-C527-4118-A1EE-4F691B82B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C3AA-CD09-4C7F-B2D4-63A677A47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0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59D74-5C41-4776-AFBA-F980CD6FD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8C073C-F1D4-4062-A78A-D8961CBD6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96441-3A33-4DDE-9C09-EED245127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296A-7A37-4B4D-A6A1-240BAFDCFB68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7C2A8-0196-4F98-86D0-588ACDCF2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D6952-3CE2-4EF4-8EE4-AE7870CCD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C3AA-CD09-4C7F-B2D4-63A677A47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73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900394-AB0A-44BB-9F9A-5CD84D46B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786E38-A9C3-40D1-9990-F10BF47752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06D9D-9DD2-40E2-B996-6E7647CD6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296A-7A37-4B4D-A6A1-240BAFDCFB68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136DB-89EE-4BCC-B2A4-C5D0D633F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0EF90-6216-4E91-9730-DEB2FB319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C3AA-CD09-4C7F-B2D4-63A677A47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4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DCA1296A-7A37-4B4D-A6A1-240BAFDCFB68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C13C3AA-CD09-4C7F-B2D4-63A677A47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57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92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5/14/2018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021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95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4B8E454-6A2B-4BFB-B8EA-FB625C01C5CB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0"/>
            <a:ext cx="12192000" cy="51577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0D4F5E5-26CE-4BF5-8457-8486E11464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82751" y="0"/>
            <a:ext cx="3149600" cy="4953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549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BCB1A9D-6045-454B-A054-B2BA2BA92835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6400" y="2400300"/>
            <a:ext cx="11277600" cy="11049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529F306A-99F7-432E-8053-37FB36CEB1C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89600" y="5257801"/>
            <a:ext cx="116730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b="1"/>
              <a:t>Company</a:t>
            </a:r>
          </a:p>
          <a:p>
            <a:pPr eaLnBrk="1" hangingPunct="1">
              <a:defRPr/>
            </a:pPr>
            <a:r>
              <a:rPr lang="en-US" altLang="en-US" sz="2600" b="1"/>
              <a:t>LOGO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7782938E-8F7B-4D6B-99E9-16AB2D3DDF5D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01800" y="4941889"/>
            <a:ext cx="10490200" cy="217487"/>
          </a:xfrm>
          <a:prstGeom prst="rect">
            <a:avLst/>
          </a:prstGeom>
          <a:solidFill>
            <a:srgbClr val="F6C1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7856D574-A893-4094-B67A-139C70D6DA4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6400" y="304800"/>
            <a:ext cx="11379200" cy="4343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74F185B4-F588-468C-8B0B-9461EE143B07}"/>
              </a:ext>
            </a:extLst>
          </p:cNvPr>
          <p:cNvSpPr>
            <a:spLocks noChangeArrowheads="1"/>
          </p:cNvSpPr>
          <p:nvPr/>
        </p:nvSpPr>
        <p:spPr bwMode="gray">
          <a:xfrm>
            <a:off x="9855200" y="914400"/>
            <a:ext cx="2133600" cy="1447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5C928D78-6B90-4A41-AE11-A499EB7BD77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074400" y="0"/>
            <a:ext cx="101600" cy="1752600"/>
          </a:xfrm>
          <a:prstGeom prst="rect">
            <a:avLst/>
          </a:prstGeom>
          <a:solidFill>
            <a:srgbClr val="F6C1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pic>
        <p:nvPicPr>
          <p:cNvPr id="12" name="Picture 17" descr="CWLAlogo">
            <a:extLst>
              <a:ext uri="{FF2B5EF4-FFF2-40B4-BE49-F238E27FC236}">
                <a16:creationId xmlns:a16="http://schemas.microsoft.com/office/drawing/2014/main" id="{9437785B-C640-4A42-BE28-BD82A9C17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5195888"/>
            <a:ext cx="67056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09600" y="2590800"/>
            <a:ext cx="10972800" cy="685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3733800"/>
            <a:ext cx="7823200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02D78A50-D456-4625-BF38-15D357479DC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4165600" y="6400801"/>
            <a:ext cx="3860800" cy="320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0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30786-C587-4147-9C16-D56018D4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DF9B1-22B2-4485-A0CA-5A35EEEEF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B5C8F-7235-44BD-A663-9E3290856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296A-7A37-4B4D-A6A1-240BAFDCFB68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64DA8-67A0-45C6-BBA5-1E3370924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A4021-3902-4B2B-BD8D-EA5EF7970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C3AA-CD09-4C7F-B2D4-63A677A47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16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642" y="676865"/>
            <a:ext cx="3739828" cy="214785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642" y="3042084"/>
            <a:ext cx="3739828" cy="18209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BCBA2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C3AA-CD09-4C7F-B2D4-63A677A47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2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30786-C587-4147-9C16-D56018D4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DF9B1-22B2-4485-A0CA-5A35EEEEF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B5C8F-7235-44BD-A663-9E3290856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296A-7A37-4B4D-A6A1-240BAFDCFB68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64DA8-67A0-45C6-BBA5-1E3370924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A4021-3902-4B2B-BD8D-EA5EF7970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C3AA-CD09-4C7F-B2D4-63A677A47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90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769"/>
            <a:ext cx="10972800" cy="8357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BCBA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5702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4141"/>
                </a:solidFill>
              </a:defRPr>
            </a:lvl1pPr>
            <a:lvl2pPr>
              <a:defRPr>
                <a:solidFill>
                  <a:srgbClr val="4D4141"/>
                </a:solidFill>
              </a:defRPr>
            </a:lvl2pPr>
            <a:lvl3pPr>
              <a:defRPr>
                <a:solidFill>
                  <a:srgbClr val="4D4141"/>
                </a:solidFill>
              </a:defRPr>
            </a:lvl3pPr>
            <a:lvl4pPr>
              <a:defRPr>
                <a:solidFill>
                  <a:srgbClr val="4D4141"/>
                </a:solidFill>
              </a:defRPr>
            </a:lvl4pPr>
            <a:lvl5pPr>
              <a:defRPr>
                <a:solidFill>
                  <a:srgbClr val="4D414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ACB1-3594-2B4B-9E64-61224948F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86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39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1" y="1"/>
            <a:ext cx="12192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5" name="Rectangle 14"/>
          <p:cNvSpPr/>
          <p:nvPr/>
        </p:nvSpPr>
        <p:spPr bwMode="hidden">
          <a:xfrm>
            <a:off x="1" y="4810563"/>
            <a:ext cx="12192000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810" y="1905000"/>
            <a:ext cx="9146382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809" y="5029200"/>
            <a:ext cx="8231744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296A-7A37-4B4D-A6A1-240BAFDCFB68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C3AA-CD09-4C7F-B2D4-63A677A47E71}" type="slidenum">
              <a:rPr lang="en-US" smtClean="0"/>
              <a:t>‹#›</a:t>
            </a:fld>
            <a:endParaRPr lang="en-US"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1057" y="4714633"/>
            <a:ext cx="12189884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48821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5/14/2018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320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769"/>
            <a:ext cx="10972800" cy="8357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BCBA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5702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4141"/>
                </a:solidFill>
              </a:defRPr>
            </a:lvl1pPr>
            <a:lvl2pPr>
              <a:defRPr>
                <a:solidFill>
                  <a:srgbClr val="4D4141"/>
                </a:solidFill>
              </a:defRPr>
            </a:lvl2pPr>
            <a:lvl3pPr>
              <a:defRPr>
                <a:solidFill>
                  <a:srgbClr val="4D4141"/>
                </a:solidFill>
              </a:defRPr>
            </a:lvl3pPr>
            <a:lvl4pPr>
              <a:defRPr>
                <a:solidFill>
                  <a:srgbClr val="4D4141"/>
                </a:solidFill>
              </a:defRPr>
            </a:lvl4pPr>
            <a:lvl5pPr>
              <a:defRPr>
                <a:solidFill>
                  <a:srgbClr val="4D414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ACB1-3594-2B4B-9E64-61224948F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61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07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5813-6EE0-4A89-A28E-A5DAD454D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55435-8CC6-430B-89CF-1FDCD4BAB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1D620-84BF-4CE8-9C9F-529F4ACA8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296A-7A37-4B4D-A6A1-240BAFDCFB68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05495-28A7-475A-ABC7-244C454C2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BEC14-D299-4343-9768-4100479EC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C3AA-CD09-4C7F-B2D4-63A677A47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32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C96C0-E495-48D3-A7D8-D8DA578B6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0ADE8-01AB-4342-B6D4-5F692E604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9898C3-9B88-4FE8-865E-590F149EB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3B430-9F70-4F9A-A772-61B14C6A4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296A-7A37-4B4D-A6A1-240BAFDCFB68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CEECE-1314-497F-BB44-3EED96BCE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44DF64-3D27-4C6F-B77E-65E3A7EA0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C3AA-CD09-4C7F-B2D4-63A677A47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2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85882-6F91-47EC-B59E-473CDE7F9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E63E7-41A9-40DD-9891-BD9C8B623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A1E44-6489-46D9-82B8-C71F32EC5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B1030-D765-4459-9014-00A4858D4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A864B5-62F2-412E-A304-65EEF7A853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FE79C6-37F1-4124-AADD-BC9A30EC6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296A-7A37-4B4D-A6A1-240BAFDCFB68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43C60A-F19A-4132-87CD-CACC9885C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C83171-CC37-4935-A399-5F75EC89C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C3AA-CD09-4C7F-B2D4-63A677A47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9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4D8F7-37CC-4A10-9186-7EADB3B78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C639B8-715D-403A-901F-A76EDFF12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296A-7A37-4B4D-A6A1-240BAFDCFB68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CE0205-C8F0-4FB2-94AF-3A6368A6D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1C8E35-D70D-479C-9EA2-DE43C5F39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C3AA-CD09-4C7F-B2D4-63A677A47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87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CE1E0F-544B-4D8D-8997-DF4ED4B4D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296A-7A37-4B4D-A6A1-240BAFDCFB68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E799D-760C-4154-9A11-114C5334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58F24-D42F-4491-8128-BD00A2B9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C3AA-CD09-4C7F-B2D4-63A677A47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2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B677A-DA96-4C6C-856A-7BE960BCF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786E4-CD3F-4269-97A9-8F52FD1A9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B24F49-00E5-4822-8753-87D918975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1CB8F9-AAE2-41E4-9812-C42BA2B50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296A-7A37-4B4D-A6A1-240BAFDCFB68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48539-EFB7-4CCF-9C73-A97E01702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FFACB8-B0C3-4F1C-AF84-0585BB86C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C3AA-CD09-4C7F-B2D4-63A677A47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63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F58-3819-4896-98D0-6EDD2C00E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A9E5DF-54A2-4B43-AD5C-DE06A04D62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A468C-803E-459D-B30B-4E9E442334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2F946C-CAB9-4036-B702-B9E930EDE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296A-7A37-4B4D-A6A1-240BAFDCFB68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005CB0-EB6E-44D7-9F58-DA74F8302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39CA08-FC9D-45C4-8587-1634B0891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C3AA-CD09-4C7F-B2D4-63A677A47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0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2A9F0F-79D6-4487-B4B7-A236E198F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FE5BF-F9B8-40F5-AB8E-1BBCDD4A7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82EC4-AEBB-4372-8439-823587CEEF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1296A-7A37-4B4D-A6A1-240BAFDCFB68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41DC9-7A2B-410D-898C-5B5F8A9B5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4CF8F-1399-40D7-8CD7-1B6662EBE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3C3AA-CD09-4C7F-B2D4-63A677A47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6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CA1296A-7A37-4B4D-A6A1-240BAFDCFB68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AC13C3AA-CD09-4C7F-B2D4-63A677A47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9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72" r:id="rId3"/>
    <p:sldLayoutId id="2147483678" r:id="rId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923D7D-F3F3-465E-970F-E003F4833262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9525"/>
            <a:ext cx="12192000" cy="10287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E1EBA06-616A-49C7-9942-B171F6C11D0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30400" y="0"/>
            <a:ext cx="10261600" cy="8794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6FFB38B0-0AC2-4018-9E06-9C30A56C4B7B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158750"/>
            <a:ext cx="12192000" cy="60325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FD552D0-1E9A-41A3-A99A-C33FFFB3D760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1143000"/>
            <a:ext cx="304800" cy="5715000"/>
          </a:xfrm>
          <a:prstGeom prst="rect">
            <a:avLst/>
          </a:prstGeom>
          <a:gradFill rotWithShape="1">
            <a:gsLst>
              <a:gs pos="0">
                <a:srgbClr val="F6C13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9116FA61-9156-43EE-9421-6770FEDEB19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582400" y="0"/>
            <a:ext cx="101600" cy="609600"/>
          </a:xfrm>
          <a:prstGeom prst="rect">
            <a:avLst/>
          </a:prstGeom>
          <a:solidFill>
            <a:srgbClr val="F6C1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A2AAB100-01C3-4DBE-8775-254F0FA794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371601"/>
            <a:ext cx="10972800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52" name="Rectangle 8">
            <a:extLst>
              <a:ext uri="{FF2B5EF4-FFF2-40B4-BE49-F238E27FC236}">
                <a16:creationId xmlns:a16="http://schemas.microsoft.com/office/drawing/2014/main" id="{2F7BC860-E339-42E0-AD53-9DA80D7E73A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09600" y="6521451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CA1296A-7A37-4B4D-A6A1-240BAFDCFB68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153" name="Rectangle 9">
            <a:extLst>
              <a:ext uri="{FF2B5EF4-FFF2-40B4-BE49-F238E27FC236}">
                <a16:creationId xmlns:a16="http://schemas.microsoft.com/office/drawing/2014/main" id="{0E109F53-B5BF-45F7-ACF7-49ADECDC9C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165600" y="6521451"/>
            <a:ext cx="386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154" name="Rectangle 10">
            <a:extLst>
              <a:ext uri="{FF2B5EF4-FFF2-40B4-BE49-F238E27FC236}">
                <a16:creationId xmlns:a16="http://schemas.microsoft.com/office/drawing/2014/main" id="{37222B5F-B62D-4BB4-B6FF-9A3835645CC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737600" y="6521451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accent1"/>
                </a:solidFill>
              </a:defRPr>
            </a:lvl1pPr>
          </a:lstStyle>
          <a:p>
            <a:fld id="{AC13C3AA-CD09-4C7F-B2D4-63A677A47E71}" type="slidenum">
              <a:rPr lang="en-US" smtClean="0"/>
              <a:t>‹#›</a:t>
            </a:fld>
            <a:endParaRPr lang="en-US"/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125BB8D8-F9EB-42BE-A204-F795B64C2BFA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0"/>
            <a:ext cx="1930400" cy="1066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1036" name="Rectangle 13">
            <a:extLst>
              <a:ext uri="{FF2B5EF4-FFF2-40B4-BE49-F238E27FC236}">
                <a16:creationId xmlns:a16="http://schemas.microsoft.com/office/drawing/2014/main" id="{658DFB5D-E022-41DB-9F02-377D4146E2FD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1035050"/>
            <a:ext cx="19304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1037" name="Rectangle 14">
            <a:extLst>
              <a:ext uri="{FF2B5EF4-FFF2-40B4-BE49-F238E27FC236}">
                <a16:creationId xmlns:a16="http://schemas.microsoft.com/office/drawing/2014/main" id="{E45671F8-EFE7-40FF-A3A5-FAFE573163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1930400" y="206375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1038" name="Picture 15" descr="CWLAlogo">
            <a:extLst>
              <a:ext uri="{FF2B5EF4-FFF2-40B4-BE49-F238E27FC236}">
                <a16:creationId xmlns:a16="http://schemas.microsoft.com/office/drawing/2014/main" id="{9D67098D-1DFC-47E3-A662-512FF04D5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0" y="6153150"/>
            <a:ext cx="2844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6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50" grpId="0" animBg="1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6C13C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6C13C"/>
          </a:solidFill>
          <a:latin typeface="Arial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6C13C"/>
          </a:solidFill>
          <a:latin typeface="Arial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6C13C"/>
          </a:solidFill>
          <a:latin typeface="Arial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6C13C"/>
          </a:solidFill>
          <a:latin typeface="Arial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6C13C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6C13C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6C13C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6C13C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ü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 2" panose="05020102010507070707" pitchFamily="18" charset="2"/>
        <a:buChar char="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6C13C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 2" panose="05020102010507070707" pitchFamily="18" charset="2"/>
        <a:buChar char="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1296A-7A37-4B4D-A6A1-240BAFDCFB68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3C3AA-CD09-4C7F-B2D4-63A677A47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2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0" y="189723"/>
            <a:ext cx="9146382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1628777"/>
            <a:ext cx="12192000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1" y="1535909"/>
            <a:ext cx="12192000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5000"/>
            <a:ext cx="914638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20898"/>
            <a:ext cx="7012225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11016" y="6420898"/>
            <a:ext cx="964287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CA1296A-7A37-4B4D-A6A1-240BAFDCFB68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30533" y="6420898"/>
            <a:ext cx="63865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C13C3AA-CD09-4C7F-B2D4-63A677A47E71}" type="slidenum">
              <a:rPr lang="en-US" smtClean="0"/>
              <a:t>‹#›</a:t>
            </a:fld>
            <a:endParaRPr lang="en-US"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1057" y="1470257"/>
            <a:ext cx="12189884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266195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rik.Stegman@aspeninstitute.or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aron.Slater@aspeninstitute.or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jtrope@casey.org" TargetMode="Externa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Sherril.Kuhns@dhsoha.state.or.us" TargetMode="Externa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aspeninstitute.wufoo.com/forms/zshti4d1ut48fo/" TargetMode="External"/><Relationship Id="rId2" Type="http://schemas.openxmlformats.org/officeDocument/2006/relationships/hyperlink" Target="http://cnay.org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NAY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359" y="1035171"/>
            <a:ext cx="7814907" cy="2498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1" y="4751727"/>
            <a:ext cx="10923638" cy="108771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latin typeface="Calibri Light"/>
                <a:cs typeface="Calibri Light"/>
              </a:rPr>
              <a:t>Child Welfare in Tribal Communities: Implementing the Family First Prevention Services Act</a:t>
            </a:r>
            <a:endParaRPr lang="en-US" sz="4400" dirty="0">
              <a:latin typeface="Calibri Light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1698" y="6014325"/>
            <a:ext cx="9499600" cy="526627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Center for Native American Youth</a:t>
            </a:r>
            <a:r>
              <a:rPr lang="en-US" dirty="0">
                <a:solidFill>
                  <a:srgbClr val="FFFFFF"/>
                </a:solidFill>
                <a:cs typeface="Calibri Light"/>
              </a:rPr>
              <a:t> Policy and Resource Roundtable</a:t>
            </a:r>
            <a:endParaRPr lang="en-US" dirty="0" err="1">
              <a:solidFill>
                <a:srgbClr val="FFFFFF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598294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62DA001B-6CA8-4475-B5A8-7AFB68B9F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3238" y="206375"/>
            <a:ext cx="8437562" cy="533400"/>
          </a:xfrm>
        </p:spPr>
        <p:txBody>
          <a:bodyPr>
            <a:normAutofit fontScale="90000"/>
          </a:bodyPr>
          <a:lstStyle/>
          <a:p>
            <a:r>
              <a:rPr lang="en-US" altLang="en-US" b="1">
                <a:ea typeface="ＭＳ Ｐゴシック" panose="020B0600070205080204" pitchFamily="34" charset="-128"/>
              </a:rPr>
              <a:t>Evidence Level Categories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74BF9A8-4D31-47B3-A8FD-3E3E50E144A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281449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3ECC84-2588-4114-9DE4-8ED8578AB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3ED052-772C-4A3F-9B1F-6F466408E645}" type="datetime1">
              <a:rPr lang="en-US" smtClean="0"/>
              <a:pPr>
                <a:defRPr/>
              </a:pPr>
              <a:t>5/14/2018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6A18E2-3F4A-4C59-8E16-9927D0D85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10" name="Slide Number Placeholder 8">
            <a:extLst>
              <a:ext uri="{FF2B5EF4-FFF2-40B4-BE49-F238E27FC236}">
                <a16:creationId xmlns:a16="http://schemas.microsoft.com/office/drawing/2014/main" id="{2A7AB305-B3DC-4ACF-8E6F-20EA565DC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ü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50000"/>
              <a:buFont typeface="Wingdings 2" panose="05020102010507070707" pitchFamily="18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6C13C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 2" panose="05020102010507070707" pitchFamily="18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48592F-A799-4DE7-9AE3-B0815C46D073}" type="slidenum">
              <a:rPr lang="en-US" altLang="en-US" sz="1400">
                <a:solidFill>
                  <a:schemeClr val="accent1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580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7A07A25C-B2CC-4BBC-96BE-3128C915FA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7363" y="206375"/>
            <a:ext cx="8716962" cy="533400"/>
          </a:xfrm>
        </p:spPr>
        <p:txBody>
          <a:bodyPr>
            <a:normAutofit fontScale="90000"/>
          </a:bodyPr>
          <a:lstStyle/>
          <a:p>
            <a:r>
              <a:rPr lang="en-US" altLang="en-US" b="1">
                <a:ea typeface="ＭＳ Ｐゴシック" panose="020B0600070205080204" pitchFamily="34" charset="-128"/>
              </a:rPr>
              <a:t>Some State Plan Requirements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4F656618-CF9D-4FDB-B391-0A5A9F5E49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84363" y="1403351"/>
            <a:ext cx="8589962" cy="4994275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The state must include a state plan on prevention services and programs plan that includes: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How providing services &amp; programs are expected to improve specific outcomes for children and families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How the state will monitor and oversee the safety of children who receive services/programs 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The services/programs provided and target populations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Training and support for the child welfare workforce and oversight and management of the caseload size 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States must collect data and report to HHS information on each child/adult receiving prevention services/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1"/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3C9B5-2E24-4A4A-9CCC-6ED26B2D2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3559B7-F27C-4D9D-B9E3-A01099EE4752}" type="datetime1">
              <a:rPr lang="en-US" smtClean="0"/>
              <a:pPr>
                <a:defRPr/>
              </a:pPr>
              <a:t>5/14/2018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7C71D-93B2-43B4-84FA-288075753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534" name="Slide Number Placeholder 5">
            <a:extLst>
              <a:ext uri="{FF2B5EF4-FFF2-40B4-BE49-F238E27FC236}">
                <a16:creationId xmlns:a16="http://schemas.microsoft.com/office/drawing/2014/main" id="{DC7F2F6F-9F4A-4AE3-8181-0FA52A12F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ü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50000"/>
              <a:buFont typeface="Wingdings 2" panose="05020102010507070707" pitchFamily="18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6C13C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 2" panose="05020102010507070707" pitchFamily="18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B4B3AC-B693-4BF4-8A97-FF5C244CB38B}" type="slidenum">
              <a:rPr lang="en-US" altLang="en-US" sz="1400">
                <a:solidFill>
                  <a:schemeClr val="accent1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524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E87DC259-5AD5-4715-A55A-BBB7944548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7676" y="206375"/>
            <a:ext cx="8493125" cy="533400"/>
          </a:xfrm>
        </p:spPr>
        <p:txBody>
          <a:bodyPr/>
          <a:lstStyle/>
          <a:p>
            <a:r>
              <a:rPr lang="en-US" altLang="en-US" sz="3200" b="1">
                <a:ea typeface="ＭＳ Ｐゴシック" panose="020B0600070205080204" pitchFamily="34" charset="-128"/>
              </a:rPr>
              <a:t>Prevention Activities Application to Tribes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FB395F64-35B3-4F66-82BA-5C3B5FD93E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Allows for tribes with a Title IV-E program to include a prevention services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HHS to specify the requirements and performance measures for a tribal prevention services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Must permit </a:t>
            </a:r>
            <a:r>
              <a:rPr lang="en-US" altLang="en-US" b="1" i="1">
                <a:ea typeface="ＭＳ Ｐゴシック" panose="020B0600070205080204" pitchFamily="34" charset="-128"/>
              </a:rPr>
              <a:t>programs and services adapted to culture and context of tribal communities </a:t>
            </a:r>
            <a:r>
              <a:rPr lang="en-US" altLang="en-US">
                <a:ea typeface="ＭＳ Ｐゴシック" panose="020B0600070205080204" pitchFamily="34" charset="-128"/>
              </a:rPr>
              <a:t>served 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By October 1, 2018 HHS issues  practice criteria and pre-approved list of programs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Potential start date October 1, 2019 (FY’20)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BECE0-3F24-4E60-9C8B-E416B6F54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5FEC14-FA85-4F37-8E74-3809D0BDA9EC}" type="datetime1">
              <a:rPr lang="en-US" smtClean="0"/>
              <a:pPr>
                <a:defRPr/>
              </a:pPr>
              <a:t>5/14/2018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AA481-8FE2-4A5C-A990-A6CBDBCFF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58" name="Slide Number Placeholder 5">
            <a:extLst>
              <a:ext uri="{FF2B5EF4-FFF2-40B4-BE49-F238E27FC236}">
                <a16:creationId xmlns:a16="http://schemas.microsoft.com/office/drawing/2014/main" id="{2DE64081-A39D-4FA6-A427-1C2B99483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ü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50000"/>
              <a:buFont typeface="Wingdings 2" panose="05020102010507070707" pitchFamily="18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6C13C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 2" panose="05020102010507070707" pitchFamily="18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136288-0185-4C56-B078-B4BC7DBE69C2}" type="slidenum">
              <a:rPr lang="en-US" altLang="en-US" sz="1400">
                <a:solidFill>
                  <a:schemeClr val="accent1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71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93C3ED25-2FE5-4ECB-AF2D-B41882A76C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4850" y="206375"/>
            <a:ext cx="8235950" cy="533400"/>
          </a:xfrm>
        </p:spPr>
        <p:txBody>
          <a:bodyPr/>
          <a:lstStyle/>
          <a:p>
            <a:pPr eaLnBrk="1" hangingPunct="1"/>
            <a:r>
              <a:rPr lang="en-US" altLang="en-US" sz="3200" b="1">
                <a:ea typeface="ＭＳ Ｐゴシック" panose="020B0600070205080204" pitchFamily="34" charset="-128"/>
              </a:rPr>
              <a:t>Restrictions on Foster Care Placements (Pay-for)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75482A8E-1591-4F0C-BF1F-2B299AC8A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7188" y="1236663"/>
            <a:ext cx="8824912" cy="5160962"/>
          </a:xfrm>
        </p:spPr>
        <p:txBody>
          <a:bodyPr/>
          <a:lstStyle/>
          <a:p>
            <a:pPr marL="571500" indent="-457200">
              <a:spcBef>
                <a:spcPts val="1600"/>
              </a:spcBef>
              <a:buSzPts val="1800"/>
              <a:buFont typeface="+mj-lt"/>
              <a:buAutoNum type="arabicPeriod"/>
              <a:defRPr/>
            </a:pPr>
            <a:r>
              <a:rPr lang="en-US" altLang="en-US" sz="1800" dirty="0">
                <a:ea typeface="ＭＳ Ｐゴシック" pitchFamily="34" charset="-128"/>
              </a:rPr>
              <a:t>Licensed (state/tribal approved) foster family home with 6 or fewer children--Exceptions for sibling groups, children with severe disabilities, some others </a:t>
            </a:r>
          </a:p>
          <a:p>
            <a:pPr marL="114300" indent="0">
              <a:spcBef>
                <a:spcPts val="1600"/>
              </a:spcBef>
              <a:buSzPts val="1800"/>
              <a:buNone/>
              <a:defRPr/>
            </a:pPr>
            <a:endParaRPr lang="en-US" altLang="en-US" sz="1800" dirty="0">
              <a:ea typeface="ＭＳ Ｐゴシック" pitchFamily="34" charset="-128"/>
            </a:endParaRPr>
          </a:p>
          <a:p>
            <a:pPr marL="571500" indent="-457200">
              <a:spcBef>
                <a:spcPts val="1600"/>
              </a:spcBef>
              <a:buSzPts val="1800"/>
              <a:buFont typeface="+mj-lt"/>
              <a:buAutoNum type="arabicPeriod"/>
              <a:defRPr/>
            </a:pPr>
            <a:r>
              <a:rPr lang="en-US" altLang="en-US" sz="1800" dirty="0">
                <a:ea typeface="ＭＳ Ｐゴシック" pitchFamily="34" charset="-128"/>
              </a:rPr>
              <a:t>Licensed private/public child care institution: </a:t>
            </a:r>
          </a:p>
          <a:p>
            <a:pPr marL="1397000" lvl="2" indent="-342900">
              <a:spcBef>
                <a:spcPct val="0"/>
              </a:spcBef>
              <a:buSzPts val="1400"/>
              <a:buFont typeface="Wingdings" panose="05000000000000000000" pitchFamily="2" charset="2"/>
              <a:buChar char="q"/>
              <a:defRPr/>
            </a:pPr>
            <a:r>
              <a:rPr lang="en-US" altLang="en-US" sz="1800" dirty="0">
                <a:ea typeface="ＭＳ Ｐゴシック" pitchFamily="34" charset="-128"/>
              </a:rPr>
              <a:t>A Qualified Residential Treatment Program (QRTP)</a:t>
            </a:r>
          </a:p>
          <a:p>
            <a:pPr marL="1397000" lvl="2" indent="-342900">
              <a:spcBef>
                <a:spcPct val="0"/>
              </a:spcBef>
              <a:buSzPts val="1400"/>
              <a:buFont typeface="Wingdings" panose="05000000000000000000" pitchFamily="2" charset="2"/>
              <a:buChar char="q"/>
              <a:defRPr/>
            </a:pPr>
            <a:r>
              <a:rPr lang="en-US" altLang="en-US" sz="1800" dirty="0">
                <a:ea typeface="ＭＳ Ｐゴシック" pitchFamily="34" charset="-128"/>
              </a:rPr>
              <a:t>A settings for prenatal or parenting supports</a:t>
            </a:r>
          </a:p>
          <a:p>
            <a:pPr marL="1397000" lvl="2" indent="-342900">
              <a:spcBef>
                <a:spcPct val="0"/>
              </a:spcBef>
              <a:buSzPts val="1400"/>
              <a:buFont typeface="Wingdings" panose="05000000000000000000" pitchFamily="2" charset="2"/>
              <a:buChar char="q"/>
              <a:defRPr/>
            </a:pPr>
            <a:r>
              <a:rPr lang="en-US" altLang="en-US" sz="1800" dirty="0">
                <a:ea typeface="ＭＳ Ｐゴシック" pitchFamily="34" charset="-128"/>
              </a:rPr>
              <a:t>A supervised independent living program for youth over 18 </a:t>
            </a:r>
          </a:p>
          <a:p>
            <a:pPr marL="1397000" lvl="2" indent="-342900">
              <a:spcBef>
                <a:spcPct val="0"/>
              </a:spcBef>
              <a:buSzPts val="1400"/>
              <a:buFont typeface="Wingdings" panose="05000000000000000000" pitchFamily="2" charset="2"/>
              <a:buChar char="q"/>
              <a:defRPr/>
            </a:pPr>
            <a:r>
              <a:rPr lang="en-US" altLang="en-US" sz="1800" dirty="0">
                <a:ea typeface="ＭＳ Ｐゴシック" pitchFamily="34" charset="-128"/>
              </a:rPr>
              <a:t>Residential care youth at risk/victims of sex trafficking </a:t>
            </a:r>
          </a:p>
          <a:p>
            <a:pPr marL="1054100" lvl="2" indent="0">
              <a:spcBef>
                <a:spcPct val="0"/>
              </a:spcBef>
              <a:buSzPts val="1400"/>
              <a:buNone/>
              <a:defRPr/>
            </a:pPr>
            <a:endParaRPr lang="en-US" altLang="en-US" sz="1800" dirty="0">
              <a:ea typeface="ＭＳ Ｐゴシック" pitchFamily="34" charset="-128"/>
            </a:endParaRPr>
          </a:p>
          <a:p>
            <a:pPr marL="571500" indent="-457200">
              <a:spcBef>
                <a:spcPts val="1600"/>
              </a:spcBef>
              <a:buSzPts val="1800"/>
              <a:buFont typeface="+mj-lt"/>
              <a:buAutoNum type="arabicPeriod"/>
              <a:defRPr/>
            </a:pPr>
            <a:r>
              <a:rPr lang="en-US" altLang="en-US" sz="1800" dirty="0">
                <a:ea typeface="ＭＳ Ｐゴシック" pitchFamily="34" charset="-128"/>
              </a:rPr>
              <a:t>Residential family-based substance use treatment </a:t>
            </a:r>
          </a:p>
          <a:p>
            <a:pPr marL="1397000" lvl="2" indent="-342900">
              <a:spcBef>
                <a:spcPct val="0"/>
              </a:spcBef>
              <a:buSzPts val="1400"/>
              <a:buFont typeface="Wingdings" panose="05000000000000000000" pitchFamily="2" charset="2"/>
              <a:buChar char="q"/>
              <a:defRPr/>
            </a:pPr>
            <a:r>
              <a:rPr lang="en-US" altLang="en-US" sz="1800" dirty="0">
                <a:ea typeface="ＭＳ Ｐゴシック" pitchFamily="34" charset="-128"/>
              </a:rPr>
              <a:t>The child eligible for Title IV-E maintenance payments for 12 months regardless of AFDC link</a:t>
            </a:r>
          </a:p>
          <a:p>
            <a:pPr marL="1397000" lvl="2" indent="-342900">
              <a:spcBef>
                <a:spcPct val="0"/>
              </a:spcBef>
              <a:buSzPts val="1400"/>
              <a:buFont typeface="Wingdings" panose="05000000000000000000" pitchFamily="2" charset="2"/>
              <a:buChar char="q"/>
              <a:defRPr/>
            </a:pPr>
            <a:r>
              <a:rPr lang="en-US" altLang="en-US" sz="1800" dirty="0">
                <a:ea typeface="ＭＳ Ｐゴシック" pitchFamily="34" charset="-128"/>
              </a:rPr>
              <a:t>The child must have a case plan and be a child considered a candidate for foster care</a:t>
            </a:r>
          </a:p>
          <a:p>
            <a:pPr marL="1397000" lvl="2" indent="-342900">
              <a:spcBef>
                <a:spcPct val="0"/>
              </a:spcBef>
              <a:buSzPts val="1400"/>
              <a:buFont typeface="Wingdings" panose="05000000000000000000" pitchFamily="2" charset="2"/>
              <a:buChar char="q"/>
              <a:defRPr/>
            </a:pPr>
            <a:r>
              <a:rPr lang="en-US" altLang="en-US" sz="1800" dirty="0">
                <a:ea typeface="ＭＳ Ｐゴシック" pitchFamily="34" charset="-128"/>
              </a:rPr>
              <a:t> Facility meets requirements around treatment, parent education, family counseling and treatment framework based on trauma </a:t>
            </a:r>
          </a:p>
          <a:p>
            <a:pPr marL="114300" indent="0">
              <a:spcBef>
                <a:spcPts val="1600"/>
              </a:spcBef>
              <a:buSzPts val="1800"/>
              <a:buNone/>
              <a:defRPr/>
            </a:pPr>
            <a:endParaRPr lang="en-US" altLang="en-US" sz="1800" dirty="0">
              <a:ea typeface="ＭＳ Ｐゴシック" pitchFamily="34" charset="-128"/>
            </a:endParaRPr>
          </a:p>
          <a:p>
            <a:pPr marL="114300" indent="0">
              <a:spcBef>
                <a:spcPts val="1600"/>
              </a:spcBef>
              <a:buSzPts val="1800"/>
              <a:buNone/>
              <a:defRPr/>
            </a:pPr>
            <a:endParaRPr lang="en-US" altLang="en-US" sz="2000" dirty="0">
              <a:ea typeface="ＭＳ Ｐゴシック" pitchFamily="34" charset="-128"/>
            </a:endParaRPr>
          </a:p>
          <a:p>
            <a:pPr marL="1257300" lvl="2">
              <a:spcBef>
                <a:spcPts val="1600"/>
              </a:spcBef>
              <a:buSzPts val="1800"/>
              <a:defRPr/>
            </a:pPr>
            <a:endParaRPr lang="en-US" altLang="en-US" dirty="0">
              <a:ea typeface="ＭＳ Ｐゴシック" pitchFamily="34" charset="-128"/>
            </a:endParaRPr>
          </a:p>
          <a:p>
            <a:pPr marL="1397000" lvl="2" indent="-342900">
              <a:spcBef>
                <a:spcPct val="0"/>
              </a:spcBef>
              <a:buSzPts val="1400"/>
              <a:buFont typeface="Wingdings" panose="05000000000000000000" pitchFamily="2" charset="2"/>
              <a:buChar char="ü"/>
              <a:defRPr/>
            </a:pPr>
            <a:endParaRPr lang="en-US" altLang="en-US" sz="2200" dirty="0">
              <a:ea typeface="ＭＳ Ｐゴシック" pitchFamily="34" charset="-128"/>
            </a:endParaRPr>
          </a:p>
          <a:p>
            <a:pPr marL="596900" lvl="1" indent="0">
              <a:spcBef>
                <a:spcPct val="0"/>
              </a:spcBef>
              <a:buSzPts val="1400"/>
              <a:buNone/>
              <a:defRPr/>
            </a:pPr>
            <a:endParaRPr lang="en-US" altLang="en-US" sz="2200" dirty="0">
              <a:ea typeface="ＭＳ Ｐゴシック" pitchFamily="34" charset="-128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261B01B6-A2AB-42AD-92F9-1A5CD9CCF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ü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50000"/>
              <a:buFont typeface="Wingdings 2" panose="05020102010507070707" pitchFamily="18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6C13C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 2" panose="05020102010507070707" pitchFamily="18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2FE414-ED13-405B-9AF2-E1D1EA2AB899}" type="slidenum">
              <a:rPr lang="en-US" altLang="en-US" sz="1400">
                <a:solidFill>
                  <a:schemeClr val="accent1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992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>
            <a:extLst>
              <a:ext uri="{FF2B5EF4-FFF2-40B4-BE49-F238E27FC236}">
                <a16:creationId xmlns:a16="http://schemas.microsoft.com/office/drawing/2014/main" id="{2ABFA591-F78A-40EC-9E14-5E25397335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06375"/>
            <a:ext cx="78486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400" b="1">
                <a:ea typeface="ＭＳ Ｐゴシック" panose="020B0600070205080204" pitchFamily="34" charset="-128"/>
              </a:rPr>
              <a:t>Qualified Residential Treatment Programs (QRTP)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BE0EEA67-CBD0-4EF7-B793-C5BE5CDEF4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39900" y="1236663"/>
            <a:ext cx="8739188" cy="51609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A QRTP will have the following components: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A trauma-informed treatment model, registered/licensed nursing or clinical staff available 24/7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Family outreach/engagement, treatment plan that includes post discharge planning for at least 6 months and accreditation 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Must be an assessment within 30 days of placement by a “qualified individual” HHS will provide guidance definitions &amp; assessment tool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The state assembles a family/permanency team including biological, kin, and appropriate professionals who are a resource to the family/child must include members selected by the youth 14 or older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When QRTP is not appropriate, states have 30 days to transition the child/youth to another placement </a:t>
            </a:r>
          </a:p>
          <a:p>
            <a:pPr lvl="1" eaLnBrk="1" hangingPunct="1"/>
            <a:endParaRPr lang="en-US" altLang="en-US" sz="200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200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5124" name="Date Placeholder 1">
            <a:extLst>
              <a:ext uri="{FF2B5EF4-FFF2-40B4-BE49-F238E27FC236}">
                <a16:creationId xmlns:a16="http://schemas.microsoft.com/office/drawing/2014/main" id="{21155981-E94D-45F2-AAFC-2C98A8346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77B3C5-3ADC-4326-A840-FF3AC20FD762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5/14/2018</a:t>
            </a:fld>
            <a:endParaRPr lang="en-US" dirty="0"/>
          </a:p>
        </p:txBody>
      </p:sp>
      <p:sp>
        <p:nvSpPr>
          <p:cNvPr id="5125" name="Footer Placeholder 2">
            <a:extLst>
              <a:ext uri="{FF2B5EF4-FFF2-40B4-BE49-F238E27FC236}">
                <a16:creationId xmlns:a16="http://schemas.microsoft.com/office/drawing/2014/main" id="{6FB07B48-9E88-4089-9F85-3E08E6E59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2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1CF81BBC-7BE4-46F6-9235-3E5E2583CD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30375" y="206375"/>
            <a:ext cx="8731250" cy="533400"/>
          </a:xfrm>
        </p:spPr>
        <p:txBody>
          <a:bodyPr/>
          <a:lstStyle/>
          <a:p>
            <a:r>
              <a:rPr lang="en-US" altLang="en-US" sz="2600" b="1">
                <a:ea typeface="ＭＳ Ｐゴシック" panose="020B0600070205080204" pitchFamily="34" charset="-128"/>
              </a:rPr>
              <a:t>Steps Taken After A Child’s  Placement in a QRTP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89BC12C5-502A-4CC8-B115-9E319C8C82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MUST be determined by the court (Tribal court) within 60 Days– </a:t>
            </a:r>
          </a:p>
          <a:p>
            <a:pPr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If a child remains in a QRTP, at each permanency hearings  the state agency/Tribe has to submit documentation on progress</a:t>
            </a:r>
          </a:p>
          <a:p>
            <a:pPr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Reviews at each 6-month status review and 12-month permanency hearing </a:t>
            </a:r>
          </a:p>
          <a:p>
            <a:pPr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A child 12 or younger in a QRTP for 6 consecutive months or non-consecutive months OR is 13 or older and in a QRTP for 12 months or 18 non-consecutive months, the state child welfare agency</a:t>
            </a:r>
            <a:r>
              <a:rPr lang="en-US" altLang="en-US" sz="2000" dirty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  <a:ea typeface="ＭＳ Ｐゴシック" pitchFamily="34" charset="-128"/>
              </a:rPr>
              <a:t>head </a:t>
            </a:r>
            <a:r>
              <a:rPr lang="en-US" altLang="en-US" sz="2000" dirty="0">
                <a:ea typeface="ＭＳ Ｐゴシック" pitchFamily="34" charset="-128"/>
              </a:rPr>
              <a:t>provides documentation to HHS.   </a:t>
            </a:r>
          </a:p>
          <a:p>
            <a:pPr>
              <a:defRPr/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9DAEB-5E4E-4E9F-BC06-831639DAF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99B8C4-B4DE-4FC1-8A3D-2E9BC3E4F9F8}" type="datetime1">
              <a:rPr lang="en-US" smtClean="0"/>
              <a:pPr>
                <a:defRPr/>
              </a:pPr>
              <a:t>5/14/2018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82BF4-6884-49C9-80AE-01307DF62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654" name="Slide Number Placeholder 5">
            <a:extLst>
              <a:ext uri="{FF2B5EF4-FFF2-40B4-BE49-F238E27FC236}">
                <a16:creationId xmlns:a16="http://schemas.microsoft.com/office/drawing/2014/main" id="{48092916-9C6C-4911-8613-24779DEAB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ü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50000"/>
              <a:buFont typeface="Wingdings 2" panose="05020102010507070707" pitchFamily="18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6C13C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 2" panose="05020102010507070707" pitchFamily="18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21772D-306C-408D-A190-322B14C55629}" type="slidenum">
              <a:rPr lang="en-US" altLang="en-US" sz="1400">
                <a:solidFill>
                  <a:schemeClr val="accent1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8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20EC41A5-F6D1-4B81-8CEC-D27A8DF3A2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8475" y="206375"/>
            <a:ext cx="8680450" cy="533400"/>
          </a:xfrm>
        </p:spPr>
        <p:txBody>
          <a:bodyPr>
            <a:normAutofit fontScale="90000"/>
          </a:bodyPr>
          <a:lstStyle/>
          <a:p>
            <a:r>
              <a:rPr lang="en-US" altLang="en-US" sz="4000" b="1">
                <a:ea typeface="ＭＳ Ｐゴシック" panose="020B0600070205080204" pitchFamily="34" charset="-128"/>
              </a:rPr>
              <a:t> Kinship Navigator Funding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2E61441B-3F87-4AAA-87EB-8420DD5278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68475" y="1236663"/>
            <a:ext cx="8680450" cy="5160962"/>
          </a:xfrm>
        </p:spPr>
        <p:txBody>
          <a:bodyPr/>
          <a:lstStyle/>
          <a:p>
            <a:r>
              <a:rPr lang="en-US" altLang="en-US" sz="2300">
                <a:ea typeface="ＭＳ Ｐゴシック" panose="020B0600070205080204" pitchFamily="34" charset="-128"/>
              </a:rPr>
              <a:t>Regional Partnership Grants are modified:</a:t>
            </a:r>
          </a:p>
          <a:p>
            <a:pPr lvl="1"/>
            <a:r>
              <a:rPr lang="en-US" altLang="en-US" sz="2300">
                <a:ea typeface="ＭＳ Ｐゴシック" panose="020B0600070205080204" pitchFamily="34" charset="-128"/>
              </a:rPr>
              <a:t>Now range from $250,000 to $1 million--includes substance abuse agency along with child welfare agency</a:t>
            </a:r>
          </a:p>
          <a:p>
            <a:pPr lvl="1"/>
            <a:r>
              <a:rPr lang="en-US" altLang="en-US" sz="2300">
                <a:ea typeface="ＭＳ Ｐゴシック" panose="020B0600070205080204" pitchFamily="34" charset="-128"/>
              </a:rPr>
              <a:t>If grants address foster care, the courts must be a partner &amp; if it’s a grant to a Tribe and includes foster care it must include tribal courts as a partner</a:t>
            </a:r>
          </a:p>
          <a:p>
            <a:pPr lvl="1"/>
            <a:r>
              <a:rPr lang="en-US" altLang="en-US" sz="2300" i="1" u="sng">
                <a:ea typeface="ＭＳ Ｐゴシック" panose="020B0600070205080204" pitchFamily="34" charset="-128"/>
              </a:rPr>
              <a:t>New 2018 appropriations adds $20 million </a:t>
            </a:r>
          </a:p>
          <a:p>
            <a:r>
              <a:rPr lang="en-US" altLang="en-US" sz="2300">
                <a:ea typeface="ＭＳ Ｐゴシック" panose="020B0600070205080204" pitchFamily="34" charset="-128"/>
              </a:rPr>
              <a:t>Allows use of Title IV-E funds for kinship navigator programs at 50 percent match</a:t>
            </a:r>
          </a:p>
          <a:p>
            <a:r>
              <a:rPr lang="en-US" altLang="en-US" sz="2300">
                <a:ea typeface="ＭＳ Ｐゴシック" panose="020B0600070205080204" pitchFamily="34" charset="-128"/>
              </a:rPr>
              <a:t>Same requirements under Family Connection Grants and must be operated according to:  Well-supported, Supported, Promising</a:t>
            </a:r>
          </a:p>
          <a:p>
            <a:r>
              <a:rPr lang="en-US" altLang="en-US" sz="2300" i="1" u="sng">
                <a:ea typeface="ＭＳ Ｐゴシック" panose="020B0600070205080204" pitchFamily="34" charset="-128"/>
              </a:rPr>
              <a:t>2018 Appropriations Adds $20 million for Navigator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5BB3F-D62C-42B6-97B0-66132C829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CB3783-BDD6-4124-AC28-7BDB9D536007}" type="datetime1">
              <a:rPr lang="en-US" smtClean="0"/>
              <a:pPr>
                <a:defRPr/>
              </a:pPr>
              <a:t>5/14/2018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BD583-B3B8-4EBE-881D-F71FACCFB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678" name="Slide Number Placeholder 5">
            <a:extLst>
              <a:ext uri="{FF2B5EF4-FFF2-40B4-BE49-F238E27FC236}">
                <a16:creationId xmlns:a16="http://schemas.microsoft.com/office/drawing/2014/main" id="{75599134-C01C-4174-BF6A-F5149681A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ü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50000"/>
              <a:buFont typeface="Wingdings 2" panose="05020102010507070707" pitchFamily="18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6C13C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 2" panose="05020102010507070707" pitchFamily="18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FC1E2A-7772-44D1-BD5F-A0CA8B3D01B7}" type="slidenum">
              <a:rPr lang="en-US" altLang="en-US" sz="1400">
                <a:solidFill>
                  <a:schemeClr val="accent1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24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EE14F5D2-E6E5-480E-A5A6-616924B7F0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8475" y="206375"/>
            <a:ext cx="8680450" cy="533400"/>
          </a:xfrm>
        </p:spPr>
        <p:txBody>
          <a:bodyPr>
            <a:normAutofit fontScale="90000"/>
          </a:bodyPr>
          <a:lstStyle/>
          <a:p>
            <a:r>
              <a:rPr lang="en-US" altLang="en-US" sz="4000" b="1">
                <a:ea typeface="ＭＳ Ｐゴシック" panose="020B0600070205080204" pitchFamily="34" charset="-128"/>
              </a:rPr>
              <a:t> Kinship Navigator Funding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38CA7278-6285-4F2F-A6ED-BBAED05128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68475" y="1236663"/>
            <a:ext cx="8680450" cy="5160962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Navigator program In Arizona Included Tribal Communities: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9 navigators across 4 counties served 3100 kin and 5000 children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Services:  information and referral, specific session on legal assistance in navigating courts peer-led support groups, Kinship information sessions on permanency, child welfare and services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5% of population touching 20 tribes (2012-14)</a:t>
            </a:r>
          </a:p>
          <a:p>
            <a:r>
              <a:rPr lang="en-US" altLang="en-US" sz="2400" b="1" u="sng" dirty="0">
                <a:ea typeface="ＭＳ Ｐゴシック" panose="020B0600070205080204" pitchFamily="34" charset="-128"/>
              </a:rPr>
              <a:t>Other Items of Interest</a:t>
            </a:r>
            <a:r>
              <a:rPr lang="en-US" altLang="en-US" sz="2400" dirty="0">
                <a:ea typeface="ＭＳ Ｐゴシック" panose="020B0600070205080204" pitchFamily="34" charset="-128"/>
              </a:rPr>
              <a:t>: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NEICE Information/ICPC Updates does not cover Tribes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$8 million competitive Foster Care Recruitment does cover Tribes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37DBB-B816-4FEB-AF3D-A5AFA8BBA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CB3783-BDD6-4124-AC28-7BDB9D536007}" type="datetime1">
              <a:rPr lang="en-US" smtClean="0"/>
              <a:pPr>
                <a:defRPr/>
              </a:pPr>
              <a:t>5/14/2018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A23CB-71AA-480C-8772-027493C5E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702" name="Slide Number Placeholder 5">
            <a:extLst>
              <a:ext uri="{FF2B5EF4-FFF2-40B4-BE49-F238E27FC236}">
                <a16:creationId xmlns:a16="http://schemas.microsoft.com/office/drawing/2014/main" id="{35EE49BD-4F0C-4EA0-A88F-8F0A037DC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ü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50000"/>
              <a:buFont typeface="Wingdings 2" panose="05020102010507070707" pitchFamily="18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6C13C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 2" panose="05020102010507070707" pitchFamily="18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36B835-9C37-4F54-8508-733EB939C38A}" type="slidenum">
              <a:rPr lang="en-US" altLang="en-US" sz="1400">
                <a:solidFill>
                  <a:schemeClr val="accent1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479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57224" y="323434"/>
            <a:ext cx="5050849" cy="965039"/>
          </a:xfrm>
        </p:spPr>
        <p:txBody>
          <a:bodyPr/>
          <a:lstStyle/>
          <a:p>
            <a:r>
              <a:rPr lang="en-US" b="1" dirty="0"/>
              <a:t>Stay Connected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832872" y="1606870"/>
            <a:ext cx="3662929" cy="1032571"/>
          </a:xfrm>
        </p:spPr>
        <p:txBody>
          <a:bodyPr>
            <a:noAutofit/>
          </a:bodyPr>
          <a:lstStyle/>
          <a:p>
            <a:r>
              <a:rPr lang="en-US" sz="3500" b="1" dirty="0"/>
              <a:t>Follow us</a:t>
            </a:r>
            <a:r>
              <a:rPr lang="en-US" sz="3500" dirty="0"/>
              <a:t>  </a:t>
            </a:r>
          </a:p>
          <a:p>
            <a:r>
              <a:rPr lang="en-US" sz="3400" b="1" spc="-120" dirty="0">
                <a:solidFill>
                  <a:schemeClr val="accent1"/>
                </a:solidFill>
                <a:ea typeface="+mj-ea"/>
                <a:cs typeface="+mj-cs"/>
              </a:rPr>
              <a:t>@CENTER4NATIVE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9577173-807A-46BC-8312-0A5F43063BCC}"/>
              </a:ext>
            </a:extLst>
          </p:cNvPr>
          <p:cNvGrpSpPr/>
          <p:nvPr/>
        </p:nvGrpSpPr>
        <p:grpSpPr>
          <a:xfrm>
            <a:off x="889614" y="2730611"/>
            <a:ext cx="2486457" cy="565436"/>
            <a:chOff x="1196871" y="1961130"/>
            <a:chExt cx="1730163" cy="39345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882C41A-8088-4BB7-9991-132F54B13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6034" y="1973580"/>
              <a:ext cx="381000" cy="3810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C8C9F16-297A-4071-9BA8-1CADA82C4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6871" y="1973580"/>
              <a:ext cx="381000" cy="38100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E285168-6D1C-4A17-A6CD-423725B04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6160" y="1961130"/>
              <a:ext cx="381000" cy="3810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E85BCF4-9D33-4474-B12C-88E3B00F7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450" y="1973580"/>
              <a:ext cx="381000" cy="38100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C4F671A-EE16-4E23-AA3A-3F8922B25FB6}"/>
              </a:ext>
            </a:extLst>
          </p:cNvPr>
          <p:cNvSpPr txBox="1"/>
          <p:nvPr/>
        </p:nvSpPr>
        <p:spPr>
          <a:xfrm>
            <a:off x="733728" y="3641479"/>
            <a:ext cx="449636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GET E-MAIL UPDATES  </a:t>
            </a:r>
            <a:r>
              <a:rPr lang="en-US" sz="3500" dirty="0"/>
              <a:t> </a:t>
            </a:r>
          </a:p>
          <a:p>
            <a:r>
              <a:rPr lang="en-US" sz="3400" b="1" cap="all" spc="-12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www.cnay.org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568D4EA8-7407-4ACA-AC78-476805580F77}"/>
              </a:ext>
            </a:extLst>
          </p:cNvPr>
          <p:cNvSpPr txBox="1">
            <a:spLocks/>
          </p:cNvSpPr>
          <p:nvPr/>
        </p:nvSpPr>
        <p:spPr>
          <a:xfrm>
            <a:off x="5516717" y="2639441"/>
            <a:ext cx="6079538" cy="1213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2200" b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800" b="1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/>
              <a:t>LIVE TWEET</a:t>
            </a:r>
            <a:r>
              <a:rPr lang="en-US" sz="3500" dirty="0"/>
              <a:t> </a:t>
            </a:r>
            <a:r>
              <a:rPr lang="en-US" sz="3500" b="1" dirty="0"/>
              <a:t>USING</a:t>
            </a:r>
            <a:r>
              <a:rPr lang="en-US" sz="3500" dirty="0"/>
              <a:t> </a:t>
            </a:r>
            <a:r>
              <a:rPr lang="en-US" sz="5400" b="1" spc="-120" dirty="0">
                <a:solidFill>
                  <a:schemeClr val="accent1"/>
                </a:solidFill>
                <a:ea typeface="+mj-ea"/>
                <a:cs typeface="+mj-cs"/>
              </a:rPr>
              <a:t>#FOSTERCAREMONTH</a:t>
            </a:r>
          </a:p>
        </p:txBody>
      </p:sp>
    </p:spTree>
    <p:extLst>
      <p:ext uri="{BB962C8B-B14F-4D97-AF65-F5344CB8AC3E}">
        <p14:creationId xmlns:p14="http://schemas.microsoft.com/office/powerpoint/2010/main" val="858087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4052" y="91144"/>
            <a:ext cx="3408473" cy="3367101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US" sz="2400" b="1" dirty="0"/>
              <a:t>Family First Prevention Services Act – tribal issues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Center for Native </a:t>
            </a:r>
            <a:br>
              <a:rPr lang="en-US" sz="2400" b="1" dirty="0"/>
            </a:br>
            <a:r>
              <a:rPr lang="en-US" sz="2400" b="1" dirty="0"/>
              <a:t>American Youth Roundtable</a:t>
            </a:r>
            <a:br>
              <a:rPr lang="en-US" sz="2400" b="1" dirty="0"/>
            </a:br>
            <a:r>
              <a:rPr lang="en-US" sz="2400" b="1" dirty="0"/>
              <a:t>May 14, 2018</a:t>
            </a:r>
            <a:r>
              <a:rPr lang="en-US" sz="2000" b="1" dirty="0"/>
              <a:t>  Washington, D.C.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0961" y="3458245"/>
            <a:ext cx="3631565" cy="1745891"/>
          </a:xfrm>
        </p:spPr>
        <p:txBody>
          <a:bodyPr>
            <a:noAutofit/>
          </a:bodyPr>
          <a:lstStyle/>
          <a:p>
            <a:pPr marL="166688" algn="ctr"/>
            <a:r>
              <a:rPr lang="en-US" sz="1800" dirty="0">
                <a:solidFill>
                  <a:srgbClr val="FFC000"/>
                </a:solidFill>
              </a:rPr>
              <a:t>Prepared by </a:t>
            </a:r>
          </a:p>
          <a:p>
            <a:pPr marL="166688" algn="ctr"/>
            <a:r>
              <a:rPr lang="en-US" sz="1800" dirty="0">
                <a:solidFill>
                  <a:srgbClr val="FFC000"/>
                </a:solidFill>
              </a:rPr>
              <a:t>Jack F. Trope, Sr. Director, Indian Child Welfare Programs</a:t>
            </a:r>
          </a:p>
        </p:txBody>
      </p:sp>
    </p:spTree>
    <p:extLst>
      <p:ext uri="{BB962C8B-B14F-4D97-AF65-F5344CB8AC3E}">
        <p14:creationId xmlns:p14="http://schemas.microsoft.com/office/powerpoint/2010/main" val="2146373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NAY Logo.png">
            <a:extLst>
              <a:ext uri="{FF2B5EF4-FFF2-40B4-BE49-F238E27FC236}">
                <a16:creationId xmlns:a16="http://schemas.microsoft.com/office/drawing/2014/main" id="{F9667552-A157-4116-B453-91B994610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2793920"/>
            <a:ext cx="4001315" cy="12804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DC9461-2DA2-4DC0-BFDF-1355BB990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4922" y="499533"/>
            <a:ext cx="6258149" cy="1658198"/>
          </a:xfrm>
        </p:spPr>
        <p:txBody>
          <a:bodyPr>
            <a:normAutofit/>
          </a:bodyPr>
          <a:lstStyle/>
          <a:p>
            <a:r>
              <a:rPr lang="en-US" dirty="0"/>
              <a:t>Staff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AF44D-6873-40CF-8EDE-524939B93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4922" y="2011680"/>
            <a:ext cx="6258149" cy="3864732"/>
          </a:xfrm>
        </p:spPr>
        <p:txBody>
          <a:bodyPr>
            <a:normAutofit/>
          </a:bodyPr>
          <a:lstStyle/>
          <a:p>
            <a:r>
              <a:rPr lang="en-US" b="1" dirty="0"/>
              <a:t>Erik Stegman</a:t>
            </a:r>
            <a:br>
              <a:rPr lang="en-US" b="1" dirty="0"/>
            </a:br>
            <a:r>
              <a:rPr lang="en-US" dirty="0"/>
              <a:t>Executive Director</a:t>
            </a:r>
            <a:br>
              <a:rPr lang="en-US" dirty="0"/>
            </a:br>
            <a:r>
              <a:rPr lang="en-US" dirty="0">
                <a:hlinkClick r:id="rId3"/>
              </a:rPr>
              <a:t>Erik.Stegman@aspeninstitute.org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b="1" dirty="0"/>
              <a:t>Aaron Slater</a:t>
            </a:r>
            <a:br>
              <a:rPr lang="en-US" b="1" dirty="0"/>
            </a:br>
            <a:r>
              <a:rPr lang="en-US" dirty="0"/>
              <a:t>Policy Program Coordinator</a:t>
            </a:r>
            <a:br>
              <a:rPr lang="en-US" dirty="0"/>
            </a:br>
            <a:r>
              <a:rPr lang="en-US" dirty="0">
                <a:hlinkClick r:id="rId4"/>
              </a:rPr>
              <a:t>Aaron.Slater@aspeninstitute.org</a:t>
            </a:r>
            <a:r>
              <a:rPr lang="en-US" dirty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3738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64769"/>
            <a:ext cx="8229600" cy="1145091"/>
          </a:xfrm>
        </p:spPr>
        <p:txBody>
          <a:bodyPr/>
          <a:lstStyle/>
          <a:p>
            <a:pPr algn="ctr"/>
            <a:r>
              <a:rPr lang="en-US" dirty="0"/>
              <a:t>Implementation issues – Family First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82843"/>
            <a:ext cx="8229600" cy="4778507"/>
          </a:xfrm>
        </p:spPr>
        <p:txBody>
          <a:bodyPr/>
          <a:lstStyle/>
          <a:p>
            <a:pPr marL="0" indent="0" algn="just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rgbClr val="000000"/>
                </a:solidFill>
              </a:rPr>
              <a:t>Interpretation of the provision providing that services and programs adapted to the cultural and context of tribal community shall be permitted</a:t>
            </a:r>
          </a:p>
          <a:p>
            <a:pPr marL="800100" algn="just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Meaning of language</a:t>
            </a:r>
          </a:p>
          <a:p>
            <a:pPr marL="800100" algn="just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How will this be documented/evaluated</a:t>
            </a:r>
          </a:p>
          <a:p>
            <a:pPr marL="800100" algn="just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How broad is this provision</a:t>
            </a:r>
          </a:p>
          <a:p>
            <a:pPr marL="1371600" indent="-457200" algn="just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</a:rPr>
              <a:t>Application to direct-funded tribes, tribes with tribal-state agreements</a:t>
            </a:r>
          </a:p>
          <a:p>
            <a:pPr marL="1371600" indent="-457200" algn="just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</a:rPr>
              <a:t>Kinship Navigator Grants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rgbClr val="000000"/>
                </a:solidFill>
              </a:rPr>
              <a:t>Strategies for developing “approved” programs</a:t>
            </a:r>
          </a:p>
          <a:p>
            <a:pPr algn="just"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ACB1-3594-2B4B-9E64-61224948F8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12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64769"/>
            <a:ext cx="8229600" cy="1145091"/>
          </a:xfrm>
        </p:spPr>
        <p:txBody>
          <a:bodyPr/>
          <a:lstStyle/>
          <a:p>
            <a:pPr algn="ctr"/>
            <a:r>
              <a:rPr lang="en-US" dirty="0"/>
              <a:t>Implementation issues – Family First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59569"/>
            <a:ext cx="8229600" cy="4501781"/>
          </a:xfrm>
        </p:spPr>
        <p:txBody>
          <a:bodyPr/>
          <a:lstStyle/>
          <a:p>
            <a:pPr marL="0" indent="0" algn="just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rgbClr val="000000"/>
                </a:solidFill>
              </a:rPr>
              <a:t>Children’s Bureau must develop specific performance measures for tribes</a:t>
            </a:r>
          </a:p>
          <a:p>
            <a:pPr marL="806450" algn="just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Must be consistent with states to extent practicable</a:t>
            </a:r>
          </a:p>
          <a:p>
            <a:pPr marL="806450" algn="just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Must allow consideration of factors unique to the provision of services by tribes</a:t>
            </a:r>
          </a:p>
          <a:p>
            <a:pPr marL="806450" algn="just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Types of measures applicable to states include </a:t>
            </a:r>
          </a:p>
          <a:p>
            <a:pPr marL="1263650" algn="just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</a:rPr>
              <a:t>percentage of candidates for foster care that do not enter foster care and </a:t>
            </a:r>
          </a:p>
          <a:p>
            <a:pPr marL="1263650" algn="just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</a:rPr>
              <a:t>the cost per child of the services</a:t>
            </a:r>
          </a:p>
          <a:p>
            <a:pPr marL="1263650" algn="just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rgbClr val="000000"/>
              </a:solidFill>
            </a:endParaRPr>
          </a:p>
          <a:p>
            <a:pPr marL="12636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ACB1-3594-2B4B-9E64-61224948F8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22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64769"/>
            <a:ext cx="8229600" cy="1145091"/>
          </a:xfrm>
        </p:spPr>
        <p:txBody>
          <a:bodyPr/>
          <a:lstStyle/>
          <a:p>
            <a:pPr algn="ctr"/>
            <a:r>
              <a:rPr lang="en-US" dirty="0"/>
              <a:t>Implementation issues – Family First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7453" y="1371602"/>
            <a:ext cx="8229600" cy="4369433"/>
          </a:xfrm>
        </p:spPr>
        <p:txBody>
          <a:bodyPr/>
          <a:lstStyle/>
          <a:p>
            <a:pPr marL="0" indent="0" algn="just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600" dirty="0">
                <a:solidFill>
                  <a:srgbClr val="000000"/>
                </a:solidFill>
              </a:rPr>
              <a:t>Maintenance of effort requirement</a:t>
            </a:r>
          </a:p>
          <a:p>
            <a:pPr marL="806450" algn="just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How will this be calculated for tribes</a:t>
            </a:r>
          </a:p>
          <a:p>
            <a:pPr marL="806450" algn="just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Will it be different for direct funded tribes as opposed to tribes operating Title IV-E through a tribal-state agreement</a:t>
            </a:r>
          </a:p>
          <a:p>
            <a:pPr marL="4635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ACB1-3594-2B4B-9E64-61224948F8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43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24854"/>
            <a:ext cx="8229600" cy="1285006"/>
          </a:xfrm>
        </p:spPr>
        <p:txBody>
          <a:bodyPr/>
          <a:lstStyle/>
          <a:p>
            <a:pPr algn="ctr"/>
            <a:r>
              <a:rPr lang="en-US" dirty="0"/>
              <a:t>Implementation issues – Family First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962527"/>
            <a:ext cx="8325853" cy="4778508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/>
              <a:t>Unlike states, implementation date for tribes is not fixed regardless of whether tribe is direct funded or accesses IV-E through a tribal-state agreement – tribes can get as much additional time as the Secretary determines is necessary – how will that be interpreted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/>
              <a:t>Foster care licensing standards – will there be recognition of unique tribal needs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/>
              <a:t>What kind of T/A will Children’s Bureau provide to tribes</a:t>
            </a:r>
          </a:p>
          <a:p>
            <a:pPr marL="4635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ACB1-3594-2B4B-9E64-61224948F8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13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64769"/>
            <a:ext cx="8229600" cy="1145091"/>
          </a:xfrm>
        </p:spPr>
        <p:txBody>
          <a:bodyPr/>
          <a:lstStyle/>
          <a:p>
            <a:pPr algn="ctr"/>
            <a:r>
              <a:rPr lang="en-US" dirty="0"/>
              <a:t>Grant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63317"/>
            <a:ext cx="8229600" cy="459803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dirty="0"/>
              <a:t>Kinship Navigator Program</a:t>
            </a:r>
          </a:p>
          <a:p>
            <a:pPr marL="806450" algn="just">
              <a:buFont typeface="Arial" panose="020B0604020202020204" pitchFamily="34" charset="0"/>
              <a:buChar char="•"/>
            </a:pPr>
            <a:r>
              <a:rPr lang="en-US" sz="2400" dirty="0"/>
              <a:t>Will be available to tribes operating Title IV-E directly on an entitlement basis if they submit application</a:t>
            </a:r>
          </a:p>
          <a:p>
            <a:pPr marL="806450" algn="just">
              <a:buFont typeface="Arial" panose="020B0604020202020204" pitchFamily="34" charset="0"/>
              <a:buChar char="•"/>
            </a:pPr>
            <a:r>
              <a:rPr lang="en-US" sz="2400" dirty="0"/>
              <a:t>Allocation based upon population for IV-B purposes; first year amounts will range from $26,108 - $274,164</a:t>
            </a:r>
          </a:p>
          <a:p>
            <a:pPr marL="0" indent="0" algn="just">
              <a:buNone/>
            </a:pPr>
            <a:r>
              <a:rPr lang="en-US" sz="2400" dirty="0"/>
              <a:t>Substance Abuse Grants (covered previously)</a:t>
            </a:r>
          </a:p>
          <a:p>
            <a:pPr marL="0" indent="0" algn="just">
              <a:buNone/>
            </a:pPr>
            <a:r>
              <a:rPr lang="en-US" sz="2400" dirty="0"/>
              <a:t>Foster Care Recruitment Grants ($8 million) – priority to jurisdictions with high numbers of children in non-family settings – tribes eligible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ACB1-3594-2B4B-9E64-61224948F80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60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64769"/>
            <a:ext cx="8229600" cy="1145091"/>
          </a:xfrm>
        </p:spPr>
        <p:txBody>
          <a:bodyPr/>
          <a:lstStyle/>
          <a:p>
            <a:pPr algn="ctr"/>
            <a:r>
              <a:rPr lang="en-US" dirty="0"/>
              <a:t>Impact on ICWA – Active Efforts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95663"/>
            <a:ext cx="8229600" cy="4465686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More resources available for states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Adjustment to time limit for reunification services under Title IV-B, Part 2 – clock now runs from date of reunification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Will changes affect tribal contracting with states?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How will QRTs consult with tribes?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ACB1-3594-2B4B-9E64-61224948F80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6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2664"/>
            <a:ext cx="8229600" cy="1357196"/>
          </a:xfrm>
        </p:spPr>
        <p:txBody>
          <a:bodyPr/>
          <a:lstStyle/>
          <a:p>
            <a:pPr algn="ctr"/>
            <a:r>
              <a:rPr lang="en-US" dirty="0"/>
              <a:t>Other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8854" y="1155032"/>
            <a:ext cx="8361947" cy="4706317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Tribes exempt from requirement that IV-E programs have electronic system dealing with inter-state transfers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Potential for tribes without IV-E agreements now to contract only for the preventive services program</a:t>
            </a:r>
          </a:p>
          <a:p>
            <a:pPr marL="685800" algn="just">
              <a:buFont typeface="Wingdings" panose="05000000000000000000" pitchFamily="2" charset="2"/>
              <a:buChar char="Ø"/>
            </a:pPr>
            <a:r>
              <a:rPr lang="en-US" sz="2800" dirty="0"/>
              <a:t>No need for eligibility determinations or cost allocation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ACB1-3594-2B4B-9E64-61224948F8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22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64769"/>
            <a:ext cx="8229600" cy="1145091"/>
          </a:xfrm>
        </p:spPr>
        <p:txBody>
          <a:bodyPr/>
          <a:lstStyle/>
          <a:p>
            <a:pPr algn="ctr"/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718349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Program Guidance will be forthcoming from Children’s Bureau </a:t>
            </a:r>
          </a:p>
          <a:p>
            <a:pPr marL="625475" algn="just">
              <a:buFont typeface="Arial" panose="020B0604020202020204" pitchFamily="34" charset="0"/>
              <a:buChar char="•"/>
            </a:pPr>
            <a:r>
              <a:rPr lang="en-US" sz="2800" dirty="0"/>
              <a:t>Guidance on evidence-based programming and foster care licensing due by October 1, 2018.  </a:t>
            </a:r>
          </a:p>
          <a:p>
            <a:pPr marL="625475" algn="just">
              <a:buFont typeface="Arial" panose="020B0604020202020204" pitchFamily="34" charset="0"/>
              <a:buChar char="•"/>
            </a:pPr>
            <a:r>
              <a:rPr lang="en-US" sz="2800" dirty="0"/>
              <a:t>Timeline for other guidance (including tribal issues) – not specified </a:t>
            </a:r>
          </a:p>
          <a:p>
            <a:pPr marL="0" indent="0" algn="just">
              <a:buNone/>
            </a:pPr>
            <a:r>
              <a:rPr lang="en-US" dirty="0"/>
              <a:t>Essential that tribes have input through  tribal consultation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ACB1-3594-2B4B-9E64-61224948F8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86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64769"/>
            <a:ext cx="8229600" cy="1145091"/>
          </a:xfrm>
        </p:spPr>
        <p:txBody>
          <a:bodyPr/>
          <a:lstStyle/>
          <a:p>
            <a:pPr algn="ctr"/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9860"/>
            <a:ext cx="8229600" cy="4251490"/>
          </a:xfrm>
        </p:spPr>
        <p:txBody>
          <a:bodyPr/>
          <a:lstStyle/>
          <a:p>
            <a:pPr marL="0" indent="0" algn="just">
              <a:buNone/>
            </a:pPr>
            <a:r>
              <a:rPr lang="en-US" sz="4000" dirty="0"/>
              <a:t>Casey Family Programs is discussing co-sponsoring a series of meetings on Family First with the Children’s Bureau – will keep you informed as this develops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ACB1-3594-2B4B-9E64-61224948F80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76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71327"/>
            <a:ext cx="8229600" cy="835723"/>
          </a:xfrm>
        </p:spPr>
        <p:txBody>
          <a:bodyPr/>
          <a:lstStyle/>
          <a:p>
            <a:pPr algn="ctr"/>
            <a:r>
              <a:rPr lang="en-US" sz="4000" i="1" dirty="0"/>
              <a:t>For Further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ACB1-3594-2B4B-9E64-61224948F801}" type="slidenum">
              <a:rPr lang="en-US" smtClean="0"/>
              <a:t>29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0" y="1704664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rgbClr val="4D4141"/>
              </a:solidFill>
            </a:endParaRPr>
          </a:p>
          <a:p>
            <a:pPr algn="ctr"/>
            <a:r>
              <a:rPr lang="en-US" sz="3200" b="1" dirty="0">
                <a:solidFill>
                  <a:srgbClr val="4D4141"/>
                </a:solidFill>
              </a:rPr>
              <a:t>Jack F. Trope</a:t>
            </a:r>
          </a:p>
          <a:p>
            <a:pPr algn="ctr"/>
            <a:r>
              <a:rPr lang="en-US" sz="3200" i="1" dirty="0">
                <a:solidFill>
                  <a:srgbClr val="4D4141"/>
                </a:solidFill>
              </a:rPr>
              <a:t>Senior Director – ICWP</a:t>
            </a:r>
          </a:p>
          <a:p>
            <a:pPr algn="ctr"/>
            <a:r>
              <a:rPr lang="en-US" sz="3200" dirty="0">
                <a:solidFill>
                  <a:srgbClr val="4D4141"/>
                </a:solidFill>
                <a:hlinkClick r:id="rId2"/>
              </a:rPr>
              <a:t>jtrope@casey.org</a:t>
            </a:r>
            <a:endParaRPr lang="en-US" sz="3200" dirty="0">
              <a:solidFill>
                <a:srgbClr val="4D4141"/>
              </a:solidFill>
            </a:endParaRPr>
          </a:p>
          <a:p>
            <a:pPr algn="ctr"/>
            <a:endParaRPr lang="en-US" sz="2800" dirty="0">
              <a:solidFill>
                <a:srgbClr val="4D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93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57224" y="323434"/>
            <a:ext cx="5050849" cy="965039"/>
          </a:xfrm>
        </p:spPr>
        <p:txBody>
          <a:bodyPr/>
          <a:lstStyle/>
          <a:p>
            <a:r>
              <a:rPr lang="en-US" b="1" dirty="0"/>
              <a:t>Stay Connected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832872" y="1606870"/>
            <a:ext cx="3662929" cy="1032571"/>
          </a:xfrm>
        </p:spPr>
        <p:txBody>
          <a:bodyPr>
            <a:noAutofit/>
          </a:bodyPr>
          <a:lstStyle/>
          <a:p>
            <a:r>
              <a:rPr lang="en-US" sz="3500" b="1" dirty="0"/>
              <a:t>Follow us</a:t>
            </a:r>
            <a:r>
              <a:rPr lang="en-US" sz="3500" dirty="0"/>
              <a:t>  </a:t>
            </a:r>
          </a:p>
          <a:p>
            <a:r>
              <a:rPr lang="en-US" sz="3400" b="1" spc="-120" dirty="0">
                <a:solidFill>
                  <a:schemeClr val="accent1"/>
                </a:solidFill>
                <a:ea typeface="+mj-ea"/>
                <a:cs typeface="+mj-cs"/>
              </a:rPr>
              <a:t>@CENTER4NATIVE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9577173-807A-46BC-8312-0A5F43063BCC}"/>
              </a:ext>
            </a:extLst>
          </p:cNvPr>
          <p:cNvGrpSpPr/>
          <p:nvPr/>
        </p:nvGrpSpPr>
        <p:grpSpPr>
          <a:xfrm>
            <a:off x="889614" y="2730611"/>
            <a:ext cx="2486457" cy="565436"/>
            <a:chOff x="1196871" y="1961130"/>
            <a:chExt cx="1730163" cy="39345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882C41A-8088-4BB7-9991-132F54B13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6034" y="1973580"/>
              <a:ext cx="381000" cy="3810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C8C9F16-297A-4071-9BA8-1CADA82C4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6871" y="1973580"/>
              <a:ext cx="381000" cy="38100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E285168-6D1C-4A17-A6CD-423725B04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6160" y="1961130"/>
              <a:ext cx="381000" cy="3810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E85BCF4-9D33-4474-B12C-88E3B00F7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450" y="1973580"/>
              <a:ext cx="381000" cy="38100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C4F671A-EE16-4E23-AA3A-3F8922B25FB6}"/>
              </a:ext>
            </a:extLst>
          </p:cNvPr>
          <p:cNvSpPr txBox="1"/>
          <p:nvPr/>
        </p:nvSpPr>
        <p:spPr>
          <a:xfrm>
            <a:off x="733728" y="3641479"/>
            <a:ext cx="449636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GET E-MAIL UPDATES  </a:t>
            </a:r>
            <a:r>
              <a:rPr lang="en-US" sz="3500" dirty="0"/>
              <a:t> </a:t>
            </a:r>
          </a:p>
          <a:p>
            <a:r>
              <a:rPr lang="en-US" sz="3400" b="1" cap="all" spc="-12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www.cnay.org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568D4EA8-7407-4ACA-AC78-476805580F77}"/>
              </a:ext>
            </a:extLst>
          </p:cNvPr>
          <p:cNvSpPr txBox="1">
            <a:spLocks/>
          </p:cNvSpPr>
          <p:nvPr/>
        </p:nvSpPr>
        <p:spPr>
          <a:xfrm>
            <a:off x="5516717" y="2639441"/>
            <a:ext cx="6079538" cy="1213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2200" b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800" b="1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/>
              <a:t>LIVE TWEET</a:t>
            </a:r>
            <a:r>
              <a:rPr lang="en-US" sz="3500" dirty="0"/>
              <a:t> </a:t>
            </a:r>
            <a:r>
              <a:rPr lang="en-US" sz="3500" b="1" dirty="0"/>
              <a:t>USING</a:t>
            </a:r>
            <a:r>
              <a:rPr lang="en-US" sz="3500" dirty="0"/>
              <a:t> </a:t>
            </a:r>
            <a:r>
              <a:rPr lang="en-US" sz="5400" b="1" spc="-120" dirty="0">
                <a:solidFill>
                  <a:schemeClr val="accent1"/>
                </a:solidFill>
                <a:ea typeface="+mj-ea"/>
                <a:cs typeface="+mj-cs"/>
              </a:rPr>
              <a:t>#FOSTERCAREMONTH</a:t>
            </a:r>
          </a:p>
        </p:txBody>
      </p:sp>
    </p:spTree>
    <p:extLst>
      <p:ext uri="{BB962C8B-B14F-4D97-AF65-F5344CB8AC3E}">
        <p14:creationId xmlns:p14="http://schemas.microsoft.com/office/powerpoint/2010/main" val="7668467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57224" y="323434"/>
            <a:ext cx="5050849" cy="965039"/>
          </a:xfrm>
        </p:spPr>
        <p:txBody>
          <a:bodyPr/>
          <a:lstStyle/>
          <a:p>
            <a:r>
              <a:rPr lang="en-US" b="1" dirty="0"/>
              <a:t>Stay Connected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832872" y="1606870"/>
            <a:ext cx="3662929" cy="1032571"/>
          </a:xfrm>
        </p:spPr>
        <p:txBody>
          <a:bodyPr>
            <a:noAutofit/>
          </a:bodyPr>
          <a:lstStyle/>
          <a:p>
            <a:r>
              <a:rPr lang="en-US" sz="3500" b="1" dirty="0"/>
              <a:t>Follow us</a:t>
            </a:r>
            <a:r>
              <a:rPr lang="en-US" sz="3500" dirty="0"/>
              <a:t>  </a:t>
            </a:r>
          </a:p>
          <a:p>
            <a:r>
              <a:rPr lang="en-US" sz="3400" b="1" spc="-120" dirty="0">
                <a:solidFill>
                  <a:schemeClr val="accent1"/>
                </a:solidFill>
                <a:ea typeface="+mj-ea"/>
                <a:cs typeface="+mj-cs"/>
              </a:rPr>
              <a:t>@CENTER4NATIVE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9577173-807A-46BC-8312-0A5F43063BCC}"/>
              </a:ext>
            </a:extLst>
          </p:cNvPr>
          <p:cNvGrpSpPr/>
          <p:nvPr/>
        </p:nvGrpSpPr>
        <p:grpSpPr>
          <a:xfrm>
            <a:off x="889614" y="2730611"/>
            <a:ext cx="2486457" cy="565436"/>
            <a:chOff x="1196871" y="1961130"/>
            <a:chExt cx="1730163" cy="39345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882C41A-8088-4BB7-9991-132F54B13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6034" y="1973580"/>
              <a:ext cx="381000" cy="3810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C8C9F16-297A-4071-9BA8-1CADA82C4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6871" y="1973580"/>
              <a:ext cx="381000" cy="38100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E285168-6D1C-4A17-A6CD-423725B04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6160" y="1961130"/>
              <a:ext cx="381000" cy="3810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E85BCF4-9D33-4474-B12C-88E3B00F7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450" y="1973580"/>
              <a:ext cx="381000" cy="38100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C4F671A-EE16-4E23-AA3A-3F8922B25FB6}"/>
              </a:ext>
            </a:extLst>
          </p:cNvPr>
          <p:cNvSpPr txBox="1"/>
          <p:nvPr/>
        </p:nvSpPr>
        <p:spPr>
          <a:xfrm>
            <a:off x="733728" y="3641479"/>
            <a:ext cx="449636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GET E-MAIL UPDATES  </a:t>
            </a:r>
            <a:r>
              <a:rPr lang="en-US" sz="3500" dirty="0"/>
              <a:t> </a:t>
            </a:r>
          </a:p>
          <a:p>
            <a:r>
              <a:rPr lang="en-US" sz="3400" b="1" cap="all" spc="-12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www.cnay.org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568D4EA8-7407-4ACA-AC78-476805580F77}"/>
              </a:ext>
            </a:extLst>
          </p:cNvPr>
          <p:cNvSpPr txBox="1">
            <a:spLocks/>
          </p:cNvSpPr>
          <p:nvPr/>
        </p:nvSpPr>
        <p:spPr>
          <a:xfrm>
            <a:off x="5516717" y="2639441"/>
            <a:ext cx="6079538" cy="1213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2200" b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800" b="1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/>
              <a:t>LIVE TWEET</a:t>
            </a:r>
            <a:r>
              <a:rPr lang="en-US" sz="3500" dirty="0"/>
              <a:t> </a:t>
            </a:r>
            <a:r>
              <a:rPr lang="en-US" sz="3500" b="1" dirty="0"/>
              <a:t>USING</a:t>
            </a:r>
            <a:r>
              <a:rPr lang="en-US" sz="3500" dirty="0"/>
              <a:t> </a:t>
            </a:r>
            <a:r>
              <a:rPr lang="en-US" sz="5400" b="1" spc="-120" dirty="0">
                <a:solidFill>
                  <a:schemeClr val="accent1"/>
                </a:solidFill>
                <a:ea typeface="+mj-ea"/>
                <a:cs typeface="+mj-cs"/>
              </a:rPr>
              <a:t>#FOSTERCAREMONTH</a:t>
            </a:r>
          </a:p>
        </p:txBody>
      </p:sp>
    </p:spTree>
    <p:extLst>
      <p:ext uri="{BB962C8B-B14F-4D97-AF65-F5344CB8AC3E}">
        <p14:creationId xmlns:p14="http://schemas.microsoft.com/office/powerpoint/2010/main" val="41376774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Oregon</a:t>
            </a:r>
            <a:br>
              <a:rPr lang="en-US" dirty="0"/>
            </a:br>
            <a:r>
              <a:rPr lang="en-US" dirty="0"/>
              <a:t>Tribal Inter-Governmental Agreements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Department of Human Service – Child Welfare Program</a:t>
            </a:r>
          </a:p>
          <a:p>
            <a:r>
              <a:rPr lang="en-US" dirty="0"/>
              <a:t>Sherril Kuhns – Federal Policy and Resources Manager</a:t>
            </a:r>
          </a:p>
        </p:txBody>
      </p:sp>
    </p:spTree>
    <p:extLst>
      <p:ext uri="{BB962C8B-B14F-4D97-AF65-F5344CB8AC3E}">
        <p14:creationId xmlns:p14="http://schemas.microsoft.com/office/powerpoint/2010/main" val="266305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Oregon Child Welfare</a:t>
            </a:r>
            <a:br>
              <a:rPr lang="en-US" dirty="0"/>
            </a:br>
            <a:r>
              <a:rPr lang="en-US" dirty="0"/>
              <a:t>Inter-Governmental Agreements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EB67508-FE10-425C-969D-30563E6CECF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3400" y="1981200"/>
          <a:ext cx="10921228" cy="4206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128440016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63257542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92536654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708540621"/>
                    </a:ext>
                  </a:extLst>
                </a:gridCol>
                <a:gridCol w="1320028">
                  <a:extLst>
                    <a:ext uri="{9D8B030D-6E8A-4147-A177-3AD203B41FA5}">
                      <a16:colId xmlns:a16="http://schemas.microsoft.com/office/drawing/2014/main" val="903348313"/>
                    </a:ext>
                  </a:extLst>
                </a:gridCol>
              </a:tblGrid>
              <a:tr h="34658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Tribe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Title IV-E</a:t>
                      </a:r>
                    </a:p>
                    <a:p>
                      <a:pPr algn="ctr"/>
                      <a:r>
                        <a:rPr lang="en-US" dirty="0"/>
                        <a:t> Foster Care Agreement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Title IV-B</a:t>
                      </a:r>
                    </a:p>
                    <a:p>
                      <a:pPr algn="ctr"/>
                      <a:r>
                        <a:rPr lang="en-US" dirty="0"/>
                        <a:t>Sub Part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Title XX</a:t>
                      </a:r>
                    </a:p>
                    <a:p>
                      <a:pPr algn="ctr"/>
                      <a:r>
                        <a:rPr lang="en-US" dirty="0"/>
                        <a:t>Social Service Block Grant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System Of Care (State Funds)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33386"/>
                  </a:ext>
                </a:extLst>
              </a:tr>
              <a:tr h="346587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Burns Paiute Tribe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109522"/>
                  </a:ext>
                </a:extLst>
              </a:tr>
              <a:tr h="346587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Confederated Tribes of Coos, Lower Umpqua &amp; Siuslaw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199059"/>
                  </a:ext>
                </a:extLst>
              </a:tr>
              <a:tr h="346587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Cow Creek Band of Umpqua Tribe of Indians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513175"/>
                  </a:ext>
                </a:extLst>
              </a:tr>
              <a:tr h="346587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Coquille Indian Tribe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9774881"/>
                  </a:ext>
                </a:extLst>
              </a:tr>
              <a:tr h="346587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Confederated Tribes of Grand Ronde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8744224"/>
                  </a:ext>
                </a:extLst>
              </a:tr>
              <a:tr h="346587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The Klamath Tribes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0617368"/>
                  </a:ext>
                </a:extLst>
              </a:tr>
              <a:tr h="346587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Confederated Tribes of Siletz Indians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1997046"/>
                  </a:ext>
                </a:extLst>
              </a:tr>
              <a:tr h="346587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Confederated Tribes of the Umatilla Indian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0883834"/>
                  </a:ext>
                </a:extLst>
              </a:tr>
              <a:tr h="346587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Confederated Tribes of  Warm Springs Tribe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619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67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Oregon Child Welfare </a:t>
            </a:r>
            <a:br>
              <a:rPr lang="en-US" dirty="0"/>
            </a:br>
            <a:r>
              <a:rPr lang="en-US" dirty="0"/>
              <a:t>History of Title IV-E Tribal Agreements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9600" y="1867268"/>
            <a:ext cx="109728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first Title IV-E Agreement was signed in 1996</a:t>
            </a:r>
          </a:p>
          <a:p>
            <a:r>
              <a:rPr lang="en-US" dirty="0"/>
              <a:t>It took many years to develop the program for each Tribe and the Tribe could not count on consistent Title IV-E reimbursement which caused a strain on their Child Welfare programs</a:t>
            </a:r>
          </a:p>
          <a:p>
            <a:r>
              <a:rPr lang="en-US" dirty="0"/>
              <a:t>The biggest roadblock to successful implementation of Tribal Title </a:t>
            </a:r>
            <a:br>
              <a:rPr lang="en-US" dirty="0"/>
            </a:br>
            <a:r>
              <a:rPr lang="en-US" dirty="0"/>
              <a:t>IV-E Agreements is the State did not have dedicated staff.  </a:t>
            </a:r>
            <a:br>
              <a:rPr lang="en-US" dirty="0"/>
            </a:br>
            <a:r>
              <a:rPr lang="en-US" dirty="0"/>
              <a:t>The Child Welfare Federal Resources Manager and Title IV-E Program Coordinator had to try and provide the training and support to the Tribes to obtain Title IV-E reimbursement on top of their other responsibilities (managing the States Title IV-E program)</a:t>
            </a:r>
          </a:p>
          <a:p>
            <a:r>
              <a:rPr lang="en-US" dirty="0"/>
              <a:t>The lack of consistency created distrust and the relationship between Oregon Child Welfare and the Tribes was strained</a:t>
            </a:r>
          </a:p>
        </p:txBody>
      </p:sp>
    </p:spTree>
    <p:extLst>
      <p:ext uri="{BB962C8B-B14F-4D97-AF65-F5344CB8AC3E}">
        <p14:creationId xmlns:p14="http://schemas.microsoft.com/office/powerpoint/2010/main" val="412954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CA1F4-7A70-41B3-80BB-985BCAD85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Oregon Child Welfare </a:t>
            </a:r>
            <a:br>
              <a:rPr lang="en-US" dirty="0"/>
            </a:br>
            <a:r>
              <a:rPr lang="en-US" dirty="0"/>
              <a:t>History of Title IV-E Tribal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035FB-AD6C-4CFE-96C0-01CBFB13D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22009"/>
            <a:ext cx="10972800" cy="4525963"/>
          </a:xfrm>
        </p:spPr>
        <p:txBody>
          <a:bodyPr>
            <a:normAutofit/>
          </a:bodyPr>
          <a:lstStyle/>
          <a:p>
            <a:r>
              <a:rPr lang="en-US" dirty="0"/>
              <a:t>It was not until 2004 before Oregon truly gave the Tribal Title IV-E Agreements the attention needed to be successful </a:t>
            </a:r>
          </a:p>
          <a:p>
            <a:r>
              <a:rPr lang="en-US" dirty="0"/>
              <a:t>The Child Welfare Federal Resources Manager and Title IV-E Program Coordinator worked with Children’s Bureau and the Tribes finalized the process for which the Tribes would obtain Title IV-E administrative reimbursement (still no dedicated staff)</a:t>
            </a:r>
          </a:p>
          <a:p>
            <a:r>
              <a:rPr lang="en-US" dirty="0"/>
              <a:t>The Manager and Program Coordinator provided training and were committed to improve the relationship with the Tribes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59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1AC12-27EB-4871-9A2D-02FB5D814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Oregon Child Welfare </a:t>
            </a:r>
            <a:br>
              <a:rPr lang="en-US" dirty="0"/>
            </a:br>
            <a:r>
              <a:rPr lang="en-US" dirty="0"/>
              <a:t>History of Title IV-E Tribal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3C9A6-D733-4D0F-ACB0-F0DFE7242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04" y="1690594"/>
            <a:ext cx="10972800" cy="4525963"/>
          </a:xfrm>
        </p:spPr>
        <p:txBody>
          <a:bodyPr>
            <a:normAutofit/>
          </a:bodyPr>
          <a:lstStyle/>
          <a:p>
            <a:r>
              <a:rPr lang="en-US" dirty="0"/>
              <a:t>In 2006 Oregon created two dedicated staff for the Tribal Title IV-E Agreements</a:t>
            </a:r>
          </a:p>
          <a:p>
            <a:r>
              <a:rPr lang="en-US" u="sng" dirty="0"/>
              <a:t>Federal Tribal Liaison </a:t>
            </a:r>
            <a:r>
              <a:rPr lang="en-US" dirty="0"/>
              <a:t>provided training, daily technical assistance and processed the Tribe’s Title IV-E Administrative reimbursement.  This position is the first point of contact for the Tribes.</a:t>
            </a:r>
          </a:p>
          <a:p>
            <a:r>
              <a:rPr lang="en-US" u="sng" dirty="0"/>
              <a:t>Tribal Title IV-E Specialist </a:t>
            </a:r>
            <a:r>
              <a:rPr lang="en-US" dirty="0"/>
              <a:t>completed Title IV-E eligibility determinations for all Tribes and assisted Federal Tribal Liaison to enter required information into the Oregon Child Welfare system to obtain the Title IV-E foster care maintenance reimbursement</a:t>
            </a:r>
          </a:p>
          <a:p>
            <a:r>
              <a:rPr lang="en-US" dirty="0"/>
              <a:t>In addition to these two dedicated staff, the Manager dedicates as much time as possible to the Tribal Agreements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8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E6471-550C-434C-87CB-C0367F0C4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Oregon Child Welfare </a:t>
            </a:r>
            <a:br>
              <a:rPr lang="en-US" sz="2800" dirty="0"/>
            </a:br>
            <a:r>
              <a:rPr lang="en-US" sz="2800" dirty="0"/>
              <a:t>Implementation of the Family First Prevention Services Act for Tribal Title IV-E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EB086-EFDA-427B-865A-1CB0B5F2C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46508"/>
            <a:ext cx="10972800" cy="4525963"/>
          </a:xfrm>
        </p:spPr>
        <p:txBody>
          <a:bodyPr/>
          <a:lstStyle/>
          <a:p>
            <a:r>
              <a:rPr lang="en-US" dirty="0"/>
              <a:t>Child Welfare Program provided notification of the Family First Prevention Services Act by email</a:t>
            </a:r>
          </a:p>
          <a:p>
            <a:r>
              <a:rPr lang="en-US" dirty="0"/>
              <a:t>Provided the Information Memorandum from Children’s Bureau</a:t>
            </a:r>
          </a:p>
          <a:p>
            <a:r>
              <a:rPr lang="en-US" dirty="0"/>
              <a:t>Later this month, the Deputy Child Welfare Director will discuss with the Tribes at our Quarterly ICWA Advisory Meeting</a:t>
            </a:r>
          </a:p>
        </p:txBody>
      </p:sp>
    </p:spTree>
    <p:extLst>
      <p:ext uri="{BB962C8B-B14F-4D97-AF65-F5344CB8AC3E}">
        <p14:creationId xmlns:p14="http://schemas.microsoft.com/office/powerpoint/2010/main" val="79789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C620B-9BB5-4134-BC15-8810220D2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Oregon Child Welfare </a:t>
            </a:r>
            <a:br>
              <a:rPr lang="en-US" sz="2800" dirty="0"/>
            </a:br>
            <a:r>
              <a:rPr lang="en-US" sz="2800" dirty="0"/>
              <a:t>Implementation of the Family First Prevention Services Act for Tribal Title IV-E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F6C01-EEB2-4BA7-87D4-D4798747C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82873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My plans as the Federal Policy and Resources Manager:</a:t>
            </a:r>
          </a:p>
          <a:p>
            <a:r>
              <a:rPr lang="en-US" dirty="0"/>
              <a:t>Schedule individual meetings and conference calls with all of the Tribes (individual and group meetings)</a:t>
            </a:r>
          </a:p>
          <a:p>
            <a:r>
              <a:rPr lang="en-US" dirty="0"/>
              <a:t>Discuss the provisions of the new federal Family First Prevention Services Act</a:t>
            </a:r>
          </a:p>
          <a:p>
            <a:r>
              <a:rPr lang="en-US" dirty="0"/>
              <a:t>Develop procedures and processes with the least of amount of administrative burden on the Tribe while ensuring compliance with the federal regulation</a:t>
            </a:r>
          </a:p>
          <a:p>
            <a:r>
              <a:rPr lang="en-US" dirty="0"/>
              <a:t>Specific conversation with the two Tribes without a IV-E agreement to determine if a IV-E Agreement for the Family First Prevention Act only provision would be possible</a:t>
            </a:r>
          </a:p>
        </p:txBody>
      </p:sp>
    </p:spTree>
    <p:extLst>
      <p:ext uri="{BB962C8B-B14F-4D97-AF65-F5344CB8AC3E}">
        <p14:creationId xmlns:p14="http://schemas.microsoft.com/office/powerpoint/2010/main" val="55378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4D747-C57B-47DB-A353-7718CEEAB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Oregon Child Welfare </a:t>
            </a:r>
            <a:br>
              <a:rPr lang="en-US" sz="2800" dirty="0"/>
            </a:br>
            <a:r>
              <a:rPr lang="en-US" sz="2800" dirty="0"/>
              <a:t>Implementation of the Family First Prevention Services Act for Tribal Title IV-E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2A986-F4CB-4F03-8AE4-0E5597032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40928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Initial Thoughts:</a:t>
            </a:r>
          </a:p>
          <a:p>
            <a:r>
              <a:rPr lang="en-US" dirty="0"/>
              <a:t>The federal definition of “candidate for foster care”  is not trauma informed:</a:t>
            </a:r>
          </a:p>
          <a:p>
            <a:pPr lvl="1"/>
            <a:r>
              <a:rPr lang="en-US" dirty="0"/>
              <a:t>“A child who is considered at imminent risk of entering, or reentering foster care”</a:t>
            </a:r>
          </a:p>
          <a:p>
            <a:r>
              <a:rPr lang="en-US" dirty="0"/>
              <a:t>What type of documentation will be required for the “candidate for foster care” requirement in order to obtain IV-E reimbursement for the prevention services</a:t>
            </a:r>
          </a:p>
          <a:p>
            <a:r>
              <a:rPr lang="en-US" dirty="0"/>
              <a:t>What prevention services will HHS include for Tribal Agencies? HHS is required to permit tribes to provide services and programs that are adapted to the culture </a:t>
            </a:r>
            <a:r>
              <a:rPr lang="en-US"/>
              <a:t>and context </a:t>
            </a:r>
            <a:r>
              <a:rPr lang="en-US" dirty="0"/>
              <a:t>of the tribal communities served.  </a:t>
            </a:r>
          </a:p>
          <a:p>
            <a:r>
              <a:rPr lang="en-US" dirty="0"/>
              <a:t>If none of the services on the evidenced based list meet the Tribes needs, how to include the Tribes prevention services in the States “promising practice” budget?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61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5A9B2-CF0B-4534-BD35-84C487160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Oregon Child Welfare </a:t>
            </a:r>
            <a:br>
              <a:rPr lang="en-US" sz="2800" dirty="0"/>
            </a:br>
            <a:r>
              <a:rPr lang="en-US" sz="2800" dirty="0"/>
              <a:t>Implementation of the Family First Prevention Services Act for Tribal Title IV-E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57765-B7A7-487A-8D94-689D282DC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24150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Initial thoughts continued:</a:t>
            </a:r>
          </a:p>
          <a:p>
            <a:r>
              <a:rPr lang="en-US" dirty="0"/>
              <a:t>Budget for State general fund for the prevention services</a:t>
            </a:r>
          </a:p>
          <a:p>
            <a:pPr lvl="1"/>
            <a:r>
              <a:rPr lang="en-US" dirty="0"/>
              <a:t>Current IV-E agreements include the State providing the general fund match for foster care maintenance reimbursement, will we do the same for prevention services?</a:t>
            </a:r>
          </a:p>
          <a:p>
            <a:r>
              <a:rPr lang="en-US" dirty="0"/>
              <a:t>Additional staff person dedicated to Title IV-E Family First Prevention Services provision of the Tribal Title IV-E Agreements?</a:t>
            </a:r>
          </a:p>
          <a:p>
            <a:r>
              <a:rPr lang="en-US" dirty="0"/>
              <a:t>Oregon Child Welfare system modifications to meet the documentation and reporting requirements for prevention services and how to keep the tribes prevention case data remain confidential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2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A70B4-5D62-4088-B491-F5EDD336C1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Jade Tillequots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800BDF-E063-47AC-9E81-F734786137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Native American Foster Youth Advocate</a:t>
            </a:r>
          </a:p>
        </p:txBody>
      </p:sp>
    </p:spTree>
    <p:extLst>
      <p:ext uri="{BB962C8B-B14F-4D97-AF65-F5344CB8AC3E}">
        <p14:creationId xmlns:p14="http://schemas.microsoft.com/office/powerpoint/2010/main" val="40084718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89FB2-4FE6-4117-A8C0-2EC0E132D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B30E5-A075-4380-B55D-CD0CECB43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Sherril Kuhns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Department of Human Services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Office of Child Welfare Program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Federal Policy and Resources Manager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hlinkClick r:id="rId2"/>
              </a:rPr>
              <a:t>Sherril.Kuhns@dhsoha.state.or.us</a:t>
            </a:r>
            <a:endParaRPr lang="en-US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503-945-6679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10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57224" y="323434"/>
            <a:ext cx="5050849" cy="965039"/>
          </a:xfrm>
        </p:spPr>
        <p:txBody>
          <a:bodyPr/>
          <a:lstStyle/>
          <a:p>
            <a:r>
              <a:rPr lang="en-US" b="1" dirty="0"/>
              <a:t>Stay Connected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832872" y="1606870"/>
            <a:ext cx="3662929" cy="1032571"/>
          </a:xfrm>
        </p:spPr>
        <p:txBody>
          <a:bodyPr>
            <a:noAutofit/>
          </a:bodyPr>
          <a:lstStyle/>
          <a:p>
            <a:r>
              <a:rPr lang="en-US" sz="3500" b="1" dirty="0"/>
              <a:t>Follow us</a:t>
            </a:r>
            <a:r>
              <a:rPr lang="en-US" sz="3500" dirty="0"/>
              <a:t>  </a:t>
            </a:r>
          </a:p>
          <a:p>
            <a:r>
              <a:rPr lang="en-US" sz="3400" b="1" spc="-120" dirty="0">
                <a:solidFill>
                  <a:schemeClr val="accent1"/>
                </a:solidFill>
                <a:ea typeface="+mj-ea"/>
                <a:cs typeface="+mj-cs"/>
              </a:rPr>
              <a:t>@CENTER4NATIVE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9577173-807A-46BC-8312-0A5F43063BCC}"/>
              </a:ext>
            </a:extLst>
          </p:cNvPr>
          <p:cNvGrpSpPr/>
          <p:nvPr/>
        </p:nvGrpSpPr>
        <p:grpSpPr>
          <a:xfrm>
            <a:off x="889614" y="2730611"/>
            <a:ext cx="2486457" cy="565436"/>
            <a:chOff x="1196871" y="1961130"/>
            <a:chExt cx="1730163" cy="39345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882C41A-8088-4BB7-9991-132F54B13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6034" y="1973580"/>
              <a:ext cx="381000" cy="3810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C8C9F16-297A-4071-9BA8-1CADA82C4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6871" y="1973580"/>
              <a:ext cx="381000" cy="38100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E285168-6D1C-4A17-A6CD-423725B04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6160" y="1961130"/>
              <a:ext cx="381000" cy="3810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E85BCF4-9D33-4474-B12C-88E3B00F7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450" y="1973580"/>
              <a:ext cx="381000" cy="38100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C4F671A-EE16-4E23-AA3A-3F8922B25FB6}"/>
              </a:ext>
            </a:extLst>
          </p:cNvPr>
          <p:cNvSpPr txBox="1"/>
          <p:nvPr/>
        </p:nvSpPr>
        <p:spPr>
          <a:xfrm>
            <a:off x="733728" y="3641479"/>
            <a:ext cx="449636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GET E-MAIL UPDATES  </a:t>
            </a:r>
            <a:r>
              <a:rPr lang="en-US" sz="3500" dirty="0"/>
              <a:t> </a:t>
            </a:r>
          </a:p>
          <a:p>
            <a:r>
              <a:rPr lang="en-US" sz="3400" b="1" cap="all" spc="-12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www.cnay.org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568D4EA8-7407-4ACA-AC78-476805580F77}"/>
              </a:ext>
            </a:extLst>
          </p:cNvPr>
          <p:cNvSpPr txBox="1">
            <a:spLocks/>
          </p:cNvSpPr>
          <p:nvPr/>
        </p:nvSpPr>
        <p:spPr>
          <a:xfrm>
            <a:off x="5516717" y="2639441"/>
            <a:ext cx="6079538" cy="1213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2200" b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800" b="1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/>
              <a:t>LIVE TWEET</a:t>
            </a:r>
            <a:r>
              <a:rPr lang="en-US" sz="3500" dirty="0"/>
              <a:t> </a:t>
            </a:r>
            <a:r>
              <a:rPr lang="en-US" sz="3500" b="1" dirty="0"/>
              <a:t>USING</a:t>
            </a:r>
            <a:r>
              <a:rPr lang="en-US" sz="3500" dirty="0"/>
              <a:t> </a:t>
            </a:r>
            <a:r>
              <a:rPr lang="en-US" sz="5400" b="1" spc="-120" dirty="0">
                <a:solidFill>
                  <a:schemeClr val="accent1"/>
                </a:solidFill>
                <a:ea typeface="+mj-ea"/>
                <a:cs typeface="+mj-cs"/>
              </a:rPr>
              <a:t>#FOSTERCAREMONTH</a:t>
            </a:r>
          </a:p>
        </p:txBody>
      </p:sp>
    </p:spTree>
    <p:extLst>
      <p:ext uri="{BB962C8B-B14F-4D97-AF65-F5344CB8AC3E}">
        <p14:creationId xmlns:p14="http://schemas.microsoft.com/office/powerpoint/2010/main" val="15724957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DACEC-16B7-4FE6-9201-76B5241EA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Question and Answer 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3F878-13DE-4F17-9E58-96D93E0B4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3500" b="1" dirty="0">
                <a:cs typeface="Calibri Light"/>
              </a:rPr>
              <a:t>In Person: </a:t>
            </a:r>
          </a:p>
          <a:p>
            <a:r>
              <a:rPr lang="en-US" sz="3500" dirty="0">
                <a:cs typeface="Calibri Light"/>
              </a:rPr>
              <a:t>Please raise your hand and wait to be selected. Our staff will provide you with a microphone. </a:t>
            </a:r>
          </a:p>
          <a:p>
            <a:endParaRPr lang="en-US" sz="3500" dirty="0">
              <a:cs typeface="Calibri Light"/>
            </a:endParaRPr>
          </a:p>
          <a:p>
            <a:r>
              <a:rPr lang="en-US" sz="3500" b="1" dirty="0">
                <a:cs typeface="Calibri Light"/>
              </a:rPr>
              <a:t>On Webinar</a:t>
            </a:r>
            <a:r>
              <a:rPr lang="en-US" sz="3500" dirty="0">
                <a:cs typeface="Calibri Light"/>
              </a:rPr>
              <a:t>:</a:t>
            </a:r>
          </a:p>
          <a:p>
            <a:r>
              <a:rPr lang="en-US" sz="3500" dirty="0">
                <a:cs typeface="Calibri Light"/>
              </a:rPr>
              <a:t>Please ask your question using the Q&amp;A button on the Zoom webinar platform.</a:t>
            </a:r>
          </a:p>
        </p:txBody>
      </p:sp>
    </p:spTree>
    <p:extLst>
      <p:ext uri="{BB962C8B-B14F-4D97-AF65-F5344CB8AC3E}">
        <p14:creationId xmlns:p14="http://schemas.microsoft.com/office/powerpoint/2010/main" val="8367198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D58B2-A0BE-42AA-9DDA-55F791A454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Thank you!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A9B059-EDF5-41B7-96E4-586D0A8660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 Light"/>
              </a:rPr>
              <a:t>Please visit us at </a:t>
            </a:r>
            <a:r>
              <a:rPr lang="en-US" dirty="0">
                <a:cs typeface="Calibri Light"/>
                <a:hlinkClick r:id="rId2"/>
              </a:rPr>
              <a:t>cnay.org</a:t>
            </a:r>
            <a:r>
              <a:rPr lang="en-US" dirty="0">
                <a:cs typeface="Calibri Light"/>
              </a:rPr>
              <a:t>. </a:t>
            </a:r>
          </a:p>
          <a:p>
            <a:r>
              <a:rPr lang="en-US" dirty="0">
                <a:cs typeface="Calibri Light"/>
              </a:rPr>
              <a:t>Click </a:t>
            </a:r>
            <a:r>
              <a:rPr lang="en-US" dirty="0">
                <a:cs typeface="Calibri Light"/>
                <a:hlinkClick r:id="rId3"/>
              </a:rPr>
              <a:t>here</a:t>
            </a:r>
            <a:r>
              <a:rPr lang="en-US" dirty="0">
                <a:cs typeface="Calibri Light"/>
              </a:rPr>
              <a:t> to complete </a:t>
            </a:r>
            <a:r>
              <a:rPr lang="en-US">
                <a:cs typeface="Calibri Light"/>
              </a:rPr>
              <a:t>a brief survey</a:t>
            </a:r>
            <a:r>
              <a:rPr lang="en-US" dirty="0">
                <a:cs typeface="Calibri Light"/>
              </a:rPr>
              <a:t>.</a:t>
            </a:r>
            <a:endParaRPr lang="en-US" dirty="0"/>
          </a:p>
        </p:txBody>
      </p:sp>
      <p:pic>
        <p:nvPicPr>
          <p:cNvPr id="4" name="Picture 5" descr="CNAY Logo.png">
            <a:extLst>
              <a:ext uri="{FF2B5EF4-FFF2-40B4-BE49-F238E27FC236}">
                <a16:creationId xmlns:a16="http://schemas.microsoft.com/office/drawing/2014/main" id="{E1DC1196-AA16-44E8-837C-532D32792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564" y="2791691"/>
            <a:ext cx="5802671" cy="185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58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57224" y="323434"/>
            <a:ext cx="5050849" cy="965039"/>
          </a:xfrm>
        </p:spPr>
        <p:txBody>
          <a:bodyPr/>
          <a:lstStyle/>
          <a:p>
            <a:r>
              <a:rPr lang="en-US" b="1" dirty="0"/>
              <a:t>Stay Connected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832872" y="1606870"/>
            <a:ext cx="3662929" cy="1032571"/>
          </a:xfrm>
        </p:spPr>
        <p:txBody>
          <a:bodyPr>
            <a:noAutofit/>
          </a:bodyPr>
          <a:lstStyle/>
          <a:p>
            <a:r>
              <a:rPr lang="en-US" sz="3500" b="1" dirty="0"/>
              <a:t>Follow us</a:t>
            </a:r>
            <a:r>
              <a:rPr lang="en-US" sz="3500" dirty="0"/>
              <a:t>  </a:t>
            </a:r>
          </a:p>
          <a:p>
            <a:r>
              <a:rPr lang="en-US" sz="3400" b="1" spc="-120" dirty="0">
                <a:solidFill>
                  <a:schemeClr val="accent1"/>
                </a:solidFill>
                <a:ea typeface="+mj-ea"/>
                <a:cs typeface="+mj-cs"/>
              </a:rPr>
              <a:t>@CENTER4NATIVE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9577173-807A-46BC-8312-0A5F43063BCC}"/>
              </a:ext>
            </a:extLst>
          </p:cNvPr>
          <p:cNvGrpSpPr/>
          <p:nvPr/>
        </p:nvGrpSpPr>
        <p:grpSpPr>
          <a:xfrm>
            <a:off x="889614" y="2730611"/>
            <a:ext cx="2486457" cy="565436"/>
            <a:chOff x="1196871" y="1961130"/>
            <a:chExt cx="1730163" cy="39345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882C41A-8088-4BB7-9991-132F54B13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6034" y="1973580"/>
              <a:ext cx="381000" cy="3810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C8C9F16-297A-4071-9BA8-1CADA82C4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6871" y="1973580"/>
              <a:ext cx="381000" cy="38100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E285168-6D1C-4A17-A6CD-423725B04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6160" y="1961130"/>
              <a:ext cx="381000" cy="3810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E85BCF4-9D33-4474-B12C-88E3B00F7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450" y="1973580"/>
              <a:ext cx="381000" cy="38100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C4F671A-EE16-4E23-AA3A-3F8922B25FB6}"/>
              </a:ext>
            </a:extLst>
          </p:cNvPr>
          <p:cNvSpPr txBox="1"/>
          <p:nvPr/>
        </p:nvSpPr>
        <p:spPr>
          <a:xfrm>
            <a:off x="733728" y="3641479"/>
            <a:ext cx="449636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GET E-MAIL UPDATES  </a:t>
            </a:r>
            <a:r>
              <a:rPr lang="en-US" sz="3500" dirty="0"/>
              <a:t> </a:t>
            </a:r>
          </a:p>
          <a:p>
            <a:r>
              <a:rPr lang="en-US" sz="3400" b="1" cap="all" spc="-12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www.cnay.org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568D4EA8-7407-4ACA-AC78-476805580F77}"/>
              </a:ext>
            </a:extLst>
          </p:cNvPr>
          <p:cNvSpPr txBox="1">
            <a:spLocks/>
          </p:cNvSpPr>
          <p:nvPr/>
        </p:nvSpPr>
        <p:spPr>
          <a:xfrm>
            <a:off x="5516717" y="2639441"/>
            <a:ext cx="6079538" cy="1213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2200" b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800" b="1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/>
              <a:t>LIVE TWEET</a:t>
            </a:r>
            <a:r>
              <a:rPr lang="en-US" sz="3500" dirty="0"/>
              <a:t> </a:t>
            </a:r>
            <a:r>
              <a:rPr lang="en-US" sz="3500" b="1" dirty="0"/>
              <a:t>USING</a:t>
            </a:r>
            <a:r>
              <a:rPr lang="en-US" sz="3500" dirty="0"/>
              <a:t> </a:t>
            </a:r>
            <a:r>
              <a:rPr lang="en-US" sz="5400" b="1" spc="-120" dirty="0">
                <a:solidFill>
                  <a:schemeClr val="accent1"/>
                </a:solidFill>
                <a:ea typeface="+mj-ea"/>
                <a:cs typeface="+mj-cs"/>
              </a:rPr>
              <a:t>#FOSTERCAREMONTH</a:t>
            </a:r>
          </a:p>
        </p:txBody>
      </p:sp>
    </p:spTree>
    <p:extLst>
      <p:ext uri="{BB962C8B-B14F-4D97-AF65-F5344CB8AC3E}">
        <p14:creationId xmlns:p14="http://schemas.microsoft.com/office/powerpoint/2010/main" val="703081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4650E3E4-FE64-4FD2-B351-ED34499B3F9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87538" y="1089025"/>
            <a:ext cx="8229600" cy="12906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400">
                <a:ea typeface="ＭＳ Ｐゴシック" panose="020B0600070205080204" pitchFamily="34" charset="-128"/>
              </a:rPr>
              <a:t>Family First Prevention </a:t>
            </a:r>
            <a:br>
              <a:rPr lang="en-US" altLang="en-US" sz="4400">
                <a:ea typeface="ＭＳ Ｐゴシック" panose="020B0600070205080204" pitchFamily="34" charset="-128"/>
              </a:rPr>
            </a:br>
            <a:r>
              <a:rPr lang="en-US" altLang="en-US" sz="4400">
                <a:ea typeface="ＭＳ Ｐゴシック" panose="020B0600070205080204" pitchFamily="34" charset="-128"/>
              </a:rPr>
              <a:t>Services Act</a:t>
            </a:r>
          </a:p>
        </p:txBody>
      </p:sp>
      <p:sp>
        <p:nvSpPr>
          <p:cNvPr id="17411" name="Subtitle 2">
            <a:extLst>
              <a:ext uri="{FF2B5EF4-FFF2-40B4-BE49-F238E27FC236}">
                <a16:creationId xmlns:a16="http://schemas.microsoft.com/office/drawing/2014/main" id="{49B6F120-0099-48D0-AB16-DA0A9F32032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63776" y="3416301"/>
            <a:ext cx="7853363" cy="135731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Center for Native American Youth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May 14, 2018</a:t>
            </a:r>
          </a:p>
        </p:txBody>
      </p:sp>
    </p:spTree>
    <p:extLst>
      <p:ext uri="{BB962C8B-B14F-4D97-AF65-F5344CB8AC3E}">
        <p14:creationId xmlns:p14="http://schemas.microsoft.com/office/powerpoint/2010/main" val="1585643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20398C0B-6E3B-4851-A20B-8105EB204A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Title IV-E Funds 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777B128A-344E-43B9-9A6F-6F68DE42E9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Option to use Title IV-E funds to provide prevention/intervention services and programs for </a:t>
            </a:r>
            <a:r>
              <a:rPr lang="en-US" altLang="en-US" sz="2400" b="1">
                <a:ea typeface="ＭＳ Ｐゴシック" panose="020B0600070205080204" pitchFamily="34" charset="-128"/>
              </a:rPr>
              <a:t>up to 12 months</a:t>
            </a:r>
            <a:r>
              <a:rPr lang="en-US" altLang="en-US" sz="2400">
                <a:ea typeface="ＭＳ Ｐゴシック" panose="020B0600070205080204" pitchFamily="34" charset="-128"/>
              </a:rPr>
              <a:t>,</a:t>
            </a:r>
            <a:r>
              <a:rPr lang="en-US" altLang="en-US" sz="2400" b="1">
                <a:ea typeface="ＭＳ Ｐゴシック" panose="020B0600070205080204" pitchFamily="34" charset="-128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without regard to the Aid to Families with Dependent Children (AFDC) link</a:t>
            </a:r>
            <a:r>
              <a:rPr lang="en-US" altLang="en-US" sz="2400" b="1">
                <a:ea typeface="ＭＳ Ｐゴシック" panose="020B0600070205080204" pitchFamily="34" charset="-128"/>
              </a:rPr>
              <a:t>, </a:t>
            </a:r>
            <a:r>
              <a:rPr lang="en-US" altLang="en-US" sz="2400">
                <a:ea typeface="ＭＳ Ｐゴシック" panose="020B0600070205080204" pitchFamily="34" charset="-128"/>
              </a:rPr>
              <a:t>beginning FY 2019</a:t>
            </a:r>
          </a:p>
          <a:p>
            <a:pPr lvl="1"/>
            <a:r>
              <a:rPr lang="en-US" altLang="en-US" b="1">
                <a:ea typeface="ＭＳ Ｐゴシック" panose="020B0600070205080204" pitchFamily="34" charset="-128"/>
              </a:rPr>
              <a:t>Could assist Tribal communities due to eligibility linked to child’s status not income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Eligible services include evidence-based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Mental health prevention and treatment services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Substance abuse prevention and treatment services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In-home parent skill-based programs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3D4F5-1C66-4F98-9986-3F995C94F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C78D32-FC86-49F7-A11A-27A3329D7908}" type="datetime1">
              <a:rPr lang="en-US" smtClean="0"/>
              <a:pPr>
                <a:defRPr/>
              </a:pPr>
              <a:t>5/14/2018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32DDD-AFA5-4EFC-91F0-56A17297E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38" name="Slide Number Placeholder 5">
            <a:extLst>
              <a:ext uri="{FF2B5EF4-FFF2-40B4-BE49-F238E27FC236}">
                <a16:creationId xmlns:a16="http://schemas.microsoft.com/office/drawing/2014/main" id="{2DDB5BEE-D89F-4204-83AE-8C3BA826F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ü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50000"/>
              <a:buFont typeface="Wingdings 2" panose="05020102010507070707" pitchFamily="18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6C13C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 2" panose="05020102010507070707" pitchFamily="18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51BAC1-FBF5-4144-9A87-34DDC9A2983A}" type="slidenum">
              <a:rPr lang="en-US" altLang="en-US" sz="1400">
                <a:solidFill>
                  <a:schemeClr val="accent1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17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B5B6A92C-851C-4BCE-8FE8-A9ED98144D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06375"/>
            <a:ext cx="8339138" cy="533400"/>
          </a:xfrm>
        </p:spPr>
        <p:txBody>
          <a:bodyPr>
            <a:normAutofit fontScale="90000"/>
          </a:bodyPr>
          <a:lstStyle/>
          <a:p>
            <a:r>
              <a:rPr lang="en-US" altLang="en-US" sz="3000" b="1">
                <a:ea typeface="ＭＳ Ｐゴシック" panose="020B0600070205080204" pitchFamily="34" charset="-128"/>
              </a:rPr>
              <a:t>Who is eligible for Prevention and Family Services under Title IV-E? 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6905F9DF-2096-4ADC-8141-38E78039FE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700">
                <a:ea typeface="ＭＳ Ｐゴシック" panose="020B0600070205080204" pitchFamily="34" charset="-128"/>
              </a:rPr>
              <a:t>A child who is a </a:t>
            </a:r>
            <a:r>
              <a:rPr lang="en-US" altLang="en-US" sz="2700">
                <a:solidFill>
                  <a:srgbClr val="FF0000"/>
                </a:solidFill>
                <a:ea typeface="ＭＳ Ｐゴシック" panose="020B0600070205080204" pitchFamily="34" charset="-128"/>
              </a:rPr>
              <a:t>candidate for foster care </a:t>
            </a:r>
            <a:r>
              <a:rPr lang="en-US" altLang="en-US" sz="2700">
                <a:ea typeface="ＭＳ Ｐゴシック" panose="020B0600070205080204" pitchFamily="34" charset="-128"/>
              </a:rPr>
              <a:t>who can remain safely at home or in kinship and is identified as being at </a:t>
            </a:r>
            <a:r>
              <a:rPr lang="en-US" altLang="en-US" sz="2700" b="1" i="1" u="sng">
                <a:solidFill>
                  <a:srgbClr val="FF0000"/>
                </a:solidFill>
                <a:ea typeface="ＭＳ Ｐゴシック" panose="020B0600070205080204" pitchFamily="34" charset="-128"/>
              </a:rPr>
              <a:t>imminent risk </a:t>
            </a:r>
            <a:r>
              <a:rPr lang="en-US" altLang="en-US" sz="2700">
                <a:ea typeface="ＭＳ Ｐゴシック" panose="020B0600070205080204" pitchFamily="34" charset="-128"/>
              </a:rPr>
              <a:t>of foster care</a:t>
            </a:r>
          </a:p>
          <a:p>
            <a:pPr lvl="1"/>
            <a:r>
              <a:rPr lang="en-US" altLang="en-US" sz="2500">
                <a:ea typeface="ＭＳ Ｐゴシック" panose="020B0600070205080204" pitchFamily="34" charset="-128"/>
              </a:rPr>
              <a:t>Including a child whose adoption or guardianship arrangement is a risk and includes post-reunification services</a:t>
            </a:r>
          </a:p>
          <a:p>
            <a:r>
              <a:rPr lang="en-US" altLang="en-US" sz="2700">
                <a:ea typeface="ＭＳ Ｐゴシック" panose="020B0600070205080204" pitchFamily="34" charset="-128"/>
              </a:rPr>
              <a:t>A child in foster care who is pregnant or parenting </a:t>
            </a:r>
          </a:p>
          <a:p>
            <a:r>
              <a:rPr lang="en-US" altLang="en-US" sz="2700">
                <a:ea typeface="ＭＳ Ｐゴシック" panose="020B0600070205080204" pitchFamily="34" charset="-128"/>
              </a:rPr>
              <a:t>Parents or kin caregivers where services are needed to prevent the candidate for foster care from entry into care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30EBA-52DF-484D-A8BB-53A3F2FBE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C78D32-FC86-49F7-A11A-27A3329D7908}" type="datetime1">
              <a:rPr lang="en-US" smtClean="0"/>
              <a:pPr>
                <a:defRPr/>
              </a:pPr>
              <a:t>5/14/2018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8D502-1DF4-47C2-AF0A-41E802B19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462" name="Slide Number Placeholder 5">
            <a:extLst>
              <a:ext uri="{FF2B5EF4-FFF2-40B4-BE49-F238E27FC236}">
                <a16:creationId xmlns:a16="http://schemas.microsoft.com/office/drawing/2014/main" id="{5C77C81E-5BF8-4561-B334-49093B3D9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ü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50000"/>
              <a:buFont typeface="Wingdings 2" panose="05020102010507070707" pitchFamily="18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6C13C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 2" panose="05020102010507070707" pitchFamily="18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306013-0DAA-4043-803C-E27C2FA78837}" type="slidenum">
              <a:rPr lang="en-US" altLang="en-US" sz="1400">
                <a:solidFill>
                  <a:schemeClr val="accent1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444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8E8CFDC1-E946-4B66-A1C7-32E2D29665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Prevention Services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1C95375A-1A72-4425-992F-3C88A221C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400" dirty="0">
                <a:ea typeface="ＭＳ Ｐゴシック" pitchFamily="34" charset="-128"/>
              </a:rPr>
              <a:t>Services and programs must be trauma-informed and be “promising”, “supported”, or “well-supported” </a:t>
            </a:r>
          </a:p>
          <a:p>
            <a:pPr lvl="1">
              <a:defRPr/>
            </a:pPr>
            <a:r>
              <a:rPr lang="en-US" altLang="en-US" dirty="0">
                <a:ea typeface="ＭＳ Ｐゴシック" pitchFamily="34" charset="-128"/>
              </a:rPr>
              <a:t>HHS by October 1, 2018 to release practice criteria required and pre-approved list of services/programs</a:t>
            </a:r>
          </a:p>
          <a:p>
            <a:pPr lvl="1">
              <a:defRPr/>
            </a:pPr>
            <a:r>
              <a:rPr lang="en-US" altLang="en-US" i="1" u="sng" dirty="0">
                <a:ea typeface="ＭＳ Ｐゴシック" pitchFamily="34" charset="-128"/>
              </a:rPr>
              <a:t>50% of the expenditures</a:t>
            </a:r>
            <a:r>
              <a:rPr lang="en-US" altLang="en-US" i="1" dirty="0">
                <a:ea typeface="ＭＳ Ｐゴシック" pitchFamily="34" charset="-128"/>
              </a:rPr>
              <a:t> </a:t>
            </a:r>
            <a:r>
              <a:rPr lang="en-US" altLang="en-US" dirty="0">
                <a:ea typeface="ＭＳ Ｐゴシック" pitchFamily="34" charset="-128"/>
              </a:rPr>
              <a:t>reimbursed must meet the requirements for </a:t>
            </a:r>
            <a:r>
              <a:rPr lang="en-US" altLang="en-US" i="1" u="sng" dirty="0">
                <a:ea typeface="ＭＳ Ｐゴシック" pitchFamily="34" charset="-128"/>
              </a:rPr>
              <a:t>well-supported practices starting in Fiscal Year (FY) 2020</a:t>
            </a:r>
          </a:p>
          <a:p>
            <a:pPr>
              <a:defRPr/>
            </a:pPr>
            <a:r>
              <a:rPr lang="en-US" altLang="en-US" sz="2400" dirty="0">
                <a:ea typeface="ＭＳ Ｐゴシック" pitchFamily="34" charset="-128"/>
              </a:rPr>
              <a:t>States must spend no less on “foster care prevention” than it spent on FY 2014 prevention services </a:t>
            </a:r>
          </a:p>
          <a:p>
            <a:pPr lvl="1">
              <a:defRPr/>
            </a:pPr>
            <a:r>
              <a:rPr lang="en-US" altLang="en-US" dirty="0">
                <a:ea typeface="ＭＳ Ｐゴシック" pitchFamily="34" charset="-128"/>
              </a:rPr>
              <a:t>Small states (Child pop. under 200,000) opt for FY2015 or FY2016</a:t>
            </a:r>
          </a:p>
          <a:p>
            <a:pPr lvl="1">
              <a:defRPr/>
            </a:pPr>
            <a:r>
              <a:rPr lang="en-US" altLang="en-US" dirty="0">
                <a:solidFill>
                  <a:srgbClr val="FF0000"/>
                </a:solidFill>
                <a:ea typeface="ＭＳ Ｐゴシック" pitchFamily="34" charset="-128"/>
              </a:rPr>
              <a:t>Title IV-E waivers are excluded  </a:t>
            </a:r>
          </a:p>
          <a:p>
            <a:pPr marL="0" indent="0">
              <a:buNone/>
              <a:defRPr/>
            </a:pP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9E352-7014-465F-A4DB-9807CC36E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C78D32-FC86-49F7-A11A-27A3329D7908}" type="datetime1">
              <a:rPr lang="en-US" smtClean="0"/>
              <a:pPr>
                <a:defRPr/>
              </a:pPr>
              <a:t>5/14/2018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C5846-A22F-4DDA-84F3-37473D1EF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486" name="Slide Number Placeholder 5">
            <a:extLst>
              <a:ext uri="{FF2B5EF4-FFF2-40B4-BE49-F238E27FC236}">
                <a16:creationId xmlns:a16="http://schemas.microsoft.com/office/drawing/2014/main" id="{8DC2B3C2-2F5D-4DDC-9E9E-BE40DE49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ü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50000"/>
              <a:buFont typeface="Wingdings 2" panose="05020102010507070707" pitchFamily="18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6C13C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 2" panose="05020102010507070707" pitchFamily="18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2DE962-F663-43B2-867F-9C729DA413A0}" type="slidenum">
              <a:rPr lang="en-US" altLang="en-US" sz="1400">
                <a:solidFill>
                  <a:schemeClr val="accent1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562462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CWLA Presentation">
  <a:themeElements>
    <a:clrScheme name="CWLA new logo master 1">
      <a:dk1>
        <a:srgbClr val="1A1A70"/>
      </a:dk1>
      <a:lt1>
        <a:srgbClr val="FFFFFF"/>
      </a:lt1>
      <a:dk2>
        <a:srgbClr val="12449E"/>
      </a:dk2>
      <a:lt2>
        <a:srgbClr val="C0C0C0"/>
      </a:lt2>
      <a:accent1>
        <a:srgbClr val="3167D3"/>
      </a:accent1>
      <a:accent2>
        <a:srgbClr val="87A3E9"/>
      </a:accent2>
      <a:accent3>
        <a:srgbClr val="FFFFFF"/>
      </a:accent3>
      <a:accent4>
        <a:srgbClr val="14145F"/>
      </a:accent4>
      <a:accent5>
        <a:srgbClr val="ADB8E6"/>
      </a:accent5>
      <a:accent6>
        <a:srgbClr val="7A93D3"/>
      </a:accent6>
      <a:hlink>
        <a:srgbClr val="90B54D"/>
      </a:hlink>
      <a:folHlink>
        <a:srgbClr val="F6A23C"/>
      </a:folHlink>
    </a:clrScheme>
    <a:fontScheme name="CWLA new logo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WLA new logo master 1">
        <a:dk1>
          <a:srgbClr val="1A1A70"/>
        </a:dk1>
        <a:lt1>
          <a:srgbClr val="FFFFFF"/>
        </a:lt1>
        <a:dk2>
          <a:srgbClr val="12449E"/>
        </a:dk2>
        <a:lt2>
          <a:srgbClr val="C0C0C0"/>
        </a:lt2>
        <a:accent1>
          <a:srgbClr val="3167D3"/>
        </a:accent1>
        <a:accent2>
          <a:srgbClr val="87A3E9"/>
        </a:accent2>
        <a:accent3>
          <a:srgbClr val="FFFFFF"/>
        </a:accent3>
        <a:accent4>
          <a:srgbClr val="14145F"/>
        </a:accent4>
        <a:accent5>
          <a:srgbClr val="ADB8E6"/>
        </a:accent5>
        <a:accent6>
          <a:srgbClr val="7A93D3"/>
        </a:accent6>
        <a:hlink>
          <a:srgbClr val="90B54D"/>
        </a:hlink>
        <a:folHlink>
          <a:srgbClr val="F6A2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WLA new logo master 2">
        <a:dk1>
          <a:srgbClr val="0E5D92"/>
        </a:dk1>
        <a:lt1>
          <a:srgbClr val="FFFFFF"/>
        </a:lt1>
        <a:dk2>
          <a:srgbClr val="137C9D"/>
        </a:dk2>
        <a:lt2>
          <a:srgbClr val="C0C0C0"/>
        </a:lt2>
        <a:accent1>
          <a:srgbClr val="35AACF"/>
        </a:accent1>
        <a:accent2>
          <a:srgbClr val="75CDB2"/>
        </a:accent2>
        <a:accent3>
          <a:srgbClr val="FFFFFF"/>
        </a:accent3>
        <a:accent4>
          <a:srgbClr val="0A4E7C"/>
        </a:accent4>
        <a:accent5>
          <a:srgbClr val="AED2E4"/>
        </a:accent5>
        <a:accent6>
          <a:srgbClr val="69BAA1"/>
        </a:accent6>
        <a:hlink>
          <a:srgbClr val="E8C86E"/>
        </a:hlink>
        <a:folHlink>
          <a:srgbClr val="1E68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WLA new logo master 3">
        <a:dk1>
          <a:srgbClr val="164D60"/>
        </a:dk1>
        <a:lt1>
          <a:srgbClr val="FFFFFF"/>
        </a:lt1>
        <a:dk2>
          <a:srgbClr val="2A8486"/>
        </a:dk2>
        <a:lt2>
          <a:srgbClr val="C0C0C0"/>
        </a:lt2>
        <a:accent1>
          <a:srgbClr val="48BC77"/>
        </a:accent1>
        <a:accent2>
          <a:srgbClr val="ECCA4C"/>
        </a:accent2>
        <a:accent3>
          <a:srgbClr val="FFFFFF"/>
        </a:accent3>
        <a:accent4>
          <a:srgbClr val="114051"/>
        </a:accent4>
        <a:accent5>
          <a:srgbClr val="B1DABD"/>
        </a:accent5>
        <a:accent6>
          <a:srgbClr val="D6B744"/>
        </a:accent6>
        <a:hlink>
          <a:srgbClr val="3191E9"/>
        </a:hlink>
        <a:folHlink>
          <a:srgbClr val="E3694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asey 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Earthtones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rth tone presentation (widescreen).potx" id="{0B5E8F0C-1569-45B5-8ADA-CBBDCE8A31F7}" vid="{BAFE7D81-C21B-4995-AEF0-26102EF6BDA1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A2FEC83CAE1B4AA6B6B11D9FAE6BCB" ma:contentTypeVersion="8" ma:contentTypeDescription="Create a new document." ma:contentTypeScope="" ma:versionID="6c6a94e375a87d8a45d425fd533571ba">
  <xsd:schema xmlns:xsd="http://www.w3.org/2001/XMLSchema" xmlns:xs="http://www.w3.org/2001/XMLSchema" xmlns:p="http://schemas.microsoft.com/office/2006/metadata/properties" xmlns:ns2="e0716a2f-0b91-4533-9fe4-9eeec6ce6727" xmlns:ns3="419db69f-f08a-4b4c-a1ca-a4db201742a0" targetNamespace="http://schemas.microsoft.com/office/2006/metadata/properties" ma:root="true" ma:fieldsID="455226f5488f6b539a9cefadb3370372" ns2:_="" ns3:_="">
    <xsd:import namespace="e0716a2f-0b91-4533-9fe4-9eeec6ce6727"/>
    <xsd:import namespace="419db69f-f08a-4b4c-a1ca-a4db201742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716a2f-0b91-4533-9fe4-9eeec6ce67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9db69f-f08a-4b4c-a1ca-a4db201742a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9AA24E-988C-4F17-B201-3C48BFBDB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716a2f-0b91-4533-9fe4-9eeec6ce6727"/>
    <ds:schemaRef ds:uri="419db69f-f08a-4b4c-a1ca-a4db201742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511CAF-D289-4C29-A51A-B0C33ECE536A}">
  <ds:schemaRefs>
    <ds:schemaRef ds:uri="e0716a2f-0b91-4533-9fe4-9eeec6ce6727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19db69f-f08a-4b4c-a1ca-a4db201742a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53230B5-B2D3-4F28-8640-805EB2A47C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2550</Words>
  <Application>Microsoft Office PowerPoint</Application>
  <PresentationFormat>Widescreen</PresentationFormat>
  <Paragraphs>344</Paragraphs>
  <Slides>43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ＭＳ Ｐゴシック</vt:lpstr>
      <vt:lpstr>Arial</vt:lpstr>
      <vt:lpstr>Calibri</vt:lpstr>
      <vt:lpstr>Calibri Light</vt:lpstr>
      <vt:lpstr>Corbel</vt:lpstr>
      <vt:lpstr>Wingdings</vt:lpstr>
      <vt:lpstr>Wingdings 2</vt:lpstr>
      <vt:lpstr>Office Theme</vt:lpstr>
      <vt:lpstr>Metropolitan</vt:lpstr>
      <vt:lpstr>CWLA Presentation</vt:lpstr>
      <vt:lpstr>Casey Red</vt:lpstr>
      <vt:lpstr>Earthtones 16x9</vt:lpstr>
      <vt:lpstr>Child Welfare in Tribal Communities: Implementing the Family First Prevention Services Act</vt:lpstr>
      <vt:lpstr>Staff Contacts</vt:lpstr>
      <vt:lpstr>Stay Connected</vt:lpstr>
      <vt:lpstr>Jade Tillequots</vt:lpstr>
      <vt:lpstr>Stay Connected</vt:lpstr>
      <vt:lpstr>Family First Prevention  Services Act</vt:lpstr>
      <vt:lpstr>Title IV-E Funds </vt:lpstr>
      <vt:lpstr>Who is eligible for Prevention and Family Services under Title IV-E? </vt:lpstr>
      <vt:lpstr>Prevention Services</vt:lpstr>
      <vt:lpstr>Evidence Level Categories</vt:lpstr>
      <vt:lpstr>Some State Plan Requirements</vt:lpstr>
      <vt:lpstr>Prevention Activities Application to Tribes</vt:lpstr>
      <vt:lpstr>Restrictions on Foster Care Placements (Pay-for)</vt:lpstr>
      <vt:lpstr>Qualified Residential Treatment Programs (QRTP)</vt:lpstr>
      <vt:lpstr>Steps Taken After A Child’s  Placement in a QRTP</vt:lpstr>
      <vt:lpstr> Kinship Navigator Funding</vt:lpstr>
      <vt:lpstr> Kinship Navigator Funding</vt:lpstr>
      <vt:lpstr>Stay Connected</vt:lpstr>
      <vt:lpstr>Family First Prevention Services Act – tribal issues  Center for Native  American Youth Roundtable May 14, 2018  Washington, D.C.</vt:lpstr>
      <vt:lpstr>Implementation issues – Family First </vt:lpstr>
      <vt:lpstr>Implementation issues – Family First </vt:lpstr>
      <vt:lpstr>Implementation issues – Family First </vt:lpstr>
      <vt:lpstr>Implementation issues – Family First </vt:lpstr>
      <vt:lpstr>Grant Programs</vt:lpstr>
      <vt:lpstr>Impact on ICWA – Active Efforts</vt:lpstr>
      <vt:lpstr>Other Issues</vt:lpstr>
      <vt:lpstr>Next Steps</vt:lpstr>
      <vt:lpstr>Next Steps</vt:lpstr>
      <vt:lpstr>For Further Information</vt:lpstr>
      <vt:lpstr>Stay Connected</vt:lpstr>
      <vt:lpstr>Oregon Tribal Inter-Governmental Agreements</vt:lpstr>
      <vt:lpstr>Oregon Child Welfare Inter-Governmental Agreements</vt:lpstr>
      <vt:lpstr>Oregon Child Welfare  History of Title IV-E Tribal Agreements</vt:lpstr>
      <vt:lpstr>Oregon Child Welfare  History of Title IV-E Tribal Agreements</vt:lpstr>
      <vt:lpstr>Oregon Child Welfare  History of Title IV-E Tribal Agreements</vt:lpstr>
      <vt:lpstr>Oregon Child Welfare  Implementation of the Family First Prevention Services Act for Tribal Title IV-E Agreements</vt:lpstr>
      <vt:lpstr>Oregon Child Welfare  Implementation of the Family First Prevention Services Act for Tribal Title IV-E Agreements</vt:lpstr>
      <vt:lpstr>Oregon Child Welfare  Implementation of the Family First Prevention Services Act for Tribal Title IV-E Agreements</vt:lpstr>
      <vt:lpstr>Oregon Child Welfare  Implementation of the Family First Prevention Services Act for Tribal Title IV-E Agreements</vt:lpstr>
      <vt:lpstr>Contact Information</vt:lpstr>
      <vt:lpstr>Stay Connected</vt:lpstr>
      <vt:lpstr>Question and Answer 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 Welfare in Tribal Communities: Implementing the Family First Prevention Services Act</dc:title>
  <dc:creator>Slater, Aaron</dc:creator>
  <cp:lastModifiedBy>Richardson, Amber</cp:lastModifiedBy>
  <cp:revision>11</cp:revision>
  <dcterms:created xsi:type="dcterms:W3CDTF">2018-05-13T16:01:28Z</dcterms:created>
  <dcterms:modified xsi:type="dcterms:W3CDTF">2018-05-14T19:12:21Z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0x01010080A2FEC83CAE1B4AA6B6B11D9FAE6BCB</vt:lpwstr>
  </property>
</Properties>
</file>